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5" r:id="rId1"/>
  </p:sldMasterIdLst>
  <p:notesMasterIdLst>
    <p:notesMasterId r:id="rId14"/>
  </p:notesMasterIdLst>
  <p:handoutMasterIdLst>
    <p:handoutMasterId r:id="rId15"/>
  </p:handoutMasterIdLst>
  <p:sldIdLst>
    <p:sldId id="256" r:id="rId2"/>
    <p:sldId id="434" r:id="rId3"/>
    <p:sldId id="435" r:id="rId4"/>
    <p:sldId id="428" r:id="rId5"/>
    <p:sldId id="420" r:id="rId6"/>
    <p:sldId id="436" r:id="rId7"/>
    <p:sldId id="441" r:id="rId8"/>
    <p:sldId id="437" r:id="rId9"/>
    <p:sldId id="438" r:id="rId10"/>
    <p:sldId id="439" r:id="rId11"/>
    <p:sldId id="440" r:id="rId12"/>
    <p:sldId id="416" r:id="rId13"/>
  </p:sldIdLst>
  <p:sldSz cx="12192000" cy="6858000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תלמיד1" initials="ת" lastIdx="0" clrIdx="0">
    <p:extLst>
      <p:ext uri="{19B8F6BF-5375-455C-9EA6-DF929625EA0E}">
        <p15:presenceInfo xmlns:p15="http://schemas.microsoft.com/office/powerpoint/2012/main" userId="תלמיד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B7B0"/>
    <a:srgbClr val="B12715"/>
    <a:srgbClr val="0C8DA2"/>
    <a:srgbClr val="AEC7DC"/>
    <a:srgbClr val="173042"/>
    <a:srgbClr val="183459"/>
    <a:srgbClr val="ADD4DD"/>
    <a:srgbClr val="B3EBFF"/>
    <a:srgbClr val="66CCFF"/>
    <a:srgbClr val="8B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סגנון בהיר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066" autoAdjust="0"/>
    <p:restoredTop sz="69873" autoAdjust="0"/>
  </p:normalViewPr>
  <p:slideViewPr>
    <p:cSldViewPr>
      <p:cViewPr varScale="1">
        <p:scale>
          <a:sx n="80" d="100"/>
          <a:sy n="80" d="100"/>
        </p:scale>
        <p:origin x="214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4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495;&#1493;&#1489;&#1512;&#1514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he-IL" sz="2800" b="1" i="0" u="none" strike="noStrike" kern="1200" baseline="0" dirty="0">
                <a:solidFill>
                  <a:schemeClr val="tx1"/>
                </a:solidFill>
                <a:latin typeface="Fb Ogen" panose="02020503050405020304" pitchFamily="18" charset="-79"/>
                <a:ea typeface="+mn-ea"/>
                <a:cs typeface="Fb Ogen" panose="02020503050405020304" pitchFamily="18" charset="-79"/>
              </a:rPr>
              <a:t>פילוח</a:t>
            </a:r>
            <a:r>
              <a:rPr lang="he-IL" sz="2800" dirty="0">
                <a:solidFill>
                  <a:schemeClr val="tx1"/>
                </a:solidFill>
              </a:rPr>
              <a:t> </a:t>
            </a:r>
            <a:r>
              <a:rPr lang="he-IL" sz="2800" kern="1200" dirty="0">
                <a:solidFill>
                  <a:schemeClr val="tx1"/>
                </a:solidFill>
                <a:latin typeface="Fb Ogen" panose="02020503050405020304" pitchFamily="18" charset="-79"/>
                <a:ea typeface="+mn-ea"/>
                <a:cs typeface="Fb Ogen" panose="02020503050405020304" pitchFamily="18" charset="-79"/>
              </a:rPr>
              <a:t>אוכלוסייה</a:t>
            </a:r>
          </a:p>
        </c:rich>
      </c:tx>
      <c:layout>
        <c:manualLayout>
          <c:xMode val="edge"/>
          <c:yMode val="edge"/>
          <c:x val="0.24930100058030141"/>
          <c:y val="1.40121747777911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>
        <c:manualLayout>
          <c:layoutTarget val="inner"/>
          <c:xMode val="edge"/>
          <c:yMode val="edge"/>
          <c:x val="0.31863781227404708"/>
          <c:y val="0.24824174432923876"/>
          <c:w val="0.34958742742353421"/>
          <c:h val="0.62146348890647674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6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Fb Ogen" panose="02020503050405020304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he-IL" sz="2800" b="1" i="0" baseline="0" dirty="0">
                <a:solidFill>
                  <a:schemeClr val="tx1"/>
                </a:solidFill>
                <a:effectLst/>
              </a:rPr>
              <a:t>סיווג רשויות</a:t>
            </a:r>
            <a:endParaRPr lang="he-IL" sz="2800" b="1" dirty="0"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pPr>
            <a:endParaRPr lang="he-IL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>
        <c:manualLayout>
          <c:layoutTarget val="inner"/>
          <c:xMode val="edge"/>
          <c:yMode val="edge"/>
          <c:x val="0.24305915167991571"/>
          <c:y val="0.23331720099441616"/>
          <c:w val="0.42722517886259498"/>
          <c:h val="0.57445587761616679"/>
        </c:manualLayout>
      </c:layout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סיווג רשויות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C8B-41D3-BBC0-197289A7E9E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C8B-41D3-BBC0-197289A7E9E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C8B-41D3-BBC0-197289A7E9E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C8B-41D3-BBC0-197289A7E9E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C8B-41D3-BBC0-197289A7E9E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C8B-41D3-BBC0-197289A7E9E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גיליון1!$A$2:$A$7</c:f>
              <c:strCache>
                <c:ptCount val="6"/>
                <c:pt idx="0">
                  <c:v>איתנה</c:v>
                </c:pt>
                <c:pt idx="1">
                  <c:v>יציבה</c:v>
                </c:pt>
                <c:pt idx="2">
                  <c:v>ביניים</c:v>
                </c:pt>
                <c:pt idx="3">
                  <c:v>המראה</c:v>
                </c:pt>
                <c:pt idx="4">
                  <c:v>התייעלות</c:v>
                </c:pt>
                <c:pt idx="5">
                  <c:v>הבראה</c:v>
                </c:pt>
              </c:strCache>
            </c:strRef>
          </c:cat>
          <c:val>
            <c:numRef>
              <c:f>גיליון1!$B$2:$B$7</c:f>
              <c:numCache>
                <c:formatCode>General</c:formatCode>
                <c:ptCount val="6"/>
                <c:pt idx="0">
                  <c:v>1</c:v>
                </c:pt>
                <c:pt idx="1">
                  <c:v>10</c:v>
                </c:pt>
                <c:pt idx="2">
                  <c:v>45</c:v>
                </c:pt>
                <c:pt idx="3">
                  <c:v>11</c:v>
                </c:pt>
                <c:pt idx="4">
                  <c:v>8</c:v>
                </c:pt>
                <c:pt idx="5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88-4683-832F-375EC5837E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A0015-6956-4D5C-8221-BFC323CFD3F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BD0735D-15DA-4205-8581-8C67A62233F0}">
      <dgm:prSet phldrT="[טקסט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rtl="1"/>
          <a:r>
            <a:rPr lang="he-IL" dirty="0">
              <a:latin typeface="Heebo" pitchFamily="2" charset="-79"/>
              <a:cs typeface="Heebo" pitchFamily="2" charset="-79"/>
            </a:rPr>
            <a:t>9 תנאי סף לביזור</a:t>
          </a:r>
        </a:p>
      </dgm:t>
    </dgm:pt>
    <dgm:pt modelId="{17E17859-BD60-40A8-BB4D-B2640DBA112B}" type="parTrans" cxnId="{4A624C29-76B8-47FF-9D89-B170C136C99D}">
      <dgm:prSet/>
      <dgm:spPr/>
      <dgm:t>
        <a:bodyPr/>
        <a:lstStyle/>
        <a:p>
          <a:pPr rtl="1"/>
          <a:endParaRPr lang="he-IL">
            <a:latin typeface="Heebo" pitchFamily="2" charset="-79"/>
            <a:cs typeface="Heebo" pitchFamily="2" charset="-79"/>
          </a:endParaRPr>
        </a:p>
      </dgm:t>
    </dgm:pt>
    <dgm:pt modelId="{BA7D6619-AF45-4D35-9723-68C10C29D92C}" type="sibTrans" cxnId="{4A624C29-76B8-47FF-9D89-B170C136C99D}">
      <dgm:prSet/>
      <dgm:spPr/>
      <dgm:t>
        <a:bodyPr/>
        <a:lstStyle/>
        <a:p>
          <a:pPr rtl="1"/>
          <a:endParaRPr lang="he-IL">
            <a:latin typeface="Heebo" pitchFamily="2" charset="-79"/>
            <a:cs typeface="Heebo" pitchFamily="2" charset="-79"/>
          </a:endParaRPr>
        </a:p>
      </dgm:t>
    </dgm:pt>
    <dgm:pt modelId="{4BAA31DD-D358-4F45-A800-FF42E83E7EDB}">
      <dgm:prSet phldrT="[טקסט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rtl="1"/>
          <a:r>
            <a:rPr lang="he-IL" dirty="0">
              <a:latin typeface="Heebo" pitchFamily="2" charset="-79"/>
              <a:cs typeface="Heebo" pitchFamily="2" charset="-79"/>
            </a:rPr>
            <a:t>רשות עוברת את תנאי הסף</a:t>
          </a:r>
        </a:p>
      </dgm:t>
    </dgm:pt>
    <dgm:pt modelId="{99303782-D51F-4B89-91FA-2A719B9B43BD}" type="parTrans" cxnId="{41BCE10E-B648-4D88-9D6A-EB50B672D196}">
      <dgm:prSet/>
      <dgm:spPr/>
      <dgm:t>
        <a:bodyPr/>
        <a:lstStyle/>
        <a:p>
          <a:pPr rtl="1"/>
          <a:endParaRPr lang="he-IL">
            <a:latin typeface="Heebo" pitchFamily="2" charset="-79"/>
            <a:cs typeface="Heebo" pitchFamily="2" charset="-79"/>
          </a:endParaRPr>
        </a:p>
      </dgm:t>
    </dgm:pt>
    <dgm:pt modelId="{FD121F80-CD9A-4122-B958-6BC008C1565D}" type="sibTrans" cxnId="{41BCE10E-B648-4D88-9D6A-EB50B672D196}">
      <dgm:prSet/>
      <dgm:spPr/>
      <dgm:t>
        <a:bodyPr/>
        <a:lstStyle/>
        <a:p>
          <a:pPr rtl="1"/>
          <a:endParaRPr lang="he-IL">
            <a:latin typeface="Heebo" pitchFamily="2" charset="-79"/>
            <a:cs typeface="Heebo" pitchFamily="2" charset="-79"/>
          </a:endParaRPr>
        </a:p>
      </dgm:t>
    </dgm:pt>
    <dgm:pt modelId="{798B7C75-971D-43CB-BB53-A9E304A32322}">
      <dgm:prSet phldrT="[טקסט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he-IL" dirty="0">
              <a:latin typeface="Heebo" pitchFamily="2" charset="-79"/>
              <a:cs typeface="Heebo" pitchFamily="2" charset="-79"/>
            </a:rPr>
            <a:t>רשות לא עוברת את תנאי הסף</a:t>
          </a:r>
        </a:p>
      </dgm:t>
    </dgm:pt>
    <dgm:pt modelId="{A9E39501-BF5E-4D0F-85AA-69E9B6758053}" type="parTrans" cxnId="{E5F0DB04-78DA-49B4-BFAB-0282D6D3F5FB}">
      <dgm:prSet/>
      <dgm:spPr/>
      <dgm:t>
        <a:bodyPr/>
        <a:lstStyle/>
        <a:p>
          <a:pPr rtl="1"/>
          <a:endParaRPr lang="he-IL">
            <a:latin typeface="Heebo" pitchFamily="2" charset="-79"/>
            <a:cs typeface="Heebo" pitchFamily="2" charset="-79"/>
          </a:endParaRPr>
        </a:p>
      </dgm:t>
    </dgm:pt>
    <dgm:pt modelId="{4D433F45-047F-4257-B5BB-8750886A436C}" type="sibTrans" cxnId="{E5F0DB04-78DA-49B4-BFAB-0282D6D3F5FB}">
      <dgm:prSet/>
      <dgm:spPr/>
      <dgm:t>
        <a:bodyPr/>
        <a:lstStyle/>
        <a:p>
          <a:pPr rtl="1"/>
          <a:endParaRPr lang="he-IL">
            <a:latin typeface="Heebo" pitchFamily="2" charset="-79"/>
            <a:cs typeface="Heebo" pitchFamily="2" charset="-79"/>
          </a:endParaRPr>
        </a:p>
      </dgm:t>
    </dgm:pt>
    <dgm:pt modelId="{DF65B78A-6573-4508-9946-3599D54D7768}">
      <dgm:prSet phldrT="[טקסט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he-IL" dirty="0">
              <a:latin typeface="Heebo" pitchFamily="2" charset="-79"/>
              <a:cs typeface="Heebo" pitchFamily="2" charset="-79"/>
            </a:rPr>
            <a:t>דירוג 3- ללא ביזור</a:t>
          </a:r>
        </a:p>
        <a:p>
          <a:pPr rtl="1"/>
          <a:r>
            <a:rPr lang="he-IL" dirty="0">
              <a:latin typeface="Heebo" pitchFamily="2" charset="-79"/>
              <a:cs typeface="Heebo" pitchFamily="2" charset="-79"/>
            </a:rPr>
            <a:t>סה"כ 143 רשויות</a:t>
          </a:r>
        </a:p>
      </dgm:t>
    </dgm:pt>
    <dgm:pt modelId="{BD7708ED-0E07-487C-8373-B71B7726C660}" type="parTrans" cxnId="{09658F4B-88B3-4F8E-B7F0-4A6EFA1AE947}">
      <dgm:prSet/>
      <dgm:spPr/>
      <dgm:t>
        <a:bodyPr/>
        <a:lstStyle/>
        <a:p>
          <a:pPr rtl="1"/>
          <a:endParaRPr lang="he-IL">
            <a:latin typeface="Heebo" pitchFamily="2" charset="-79"/>
            <a:cs typeface="Heebo" pitchFamily="2" charset="-79"/>
          </a:endParaRPr>
        </a:p>
      </dgm:t>
    </dgm:pt>
    <dgm:pt modelId="{7B788C7A-2A85-478E-BFFF-EB4C360305EB}" type="sibTrans" cxnId="{09658F4B-88B3-4F8E-B7F0-4A6EFA1AE947}">
      <dgm:prSet/>
      <dgm:spPr/>
      <dgm:t>
        <a:bodyPr/>
        <a:lstStyle/>
        <a:p>
          <a:pPr rtl="1"/>
          <a:endParaRPr lang="he-IL">
            <a:latin typeface="Heebo" pitchFamily="2" charset="-79"/>
            <a:cs typeface="Heebo" pitchFamily="2" charset="-79"/>
          </a:endParaRPr>
        </a:p>
      </dgm:t>
    </dgm:pt>
    <dgm:pt modelId="{26E27EE8-AB85-4EA3-B9E3-A5B1DC4496FB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rtl="1"/>
          <a:r>
            <a:rPr lang="he-IL" dirty="0">
              <a:latin typeface="Heebo" pitchFamily="2" charset="-79"/>
              <a:cs typeface="Heebo" pitchFamily="2" charset="-79"/>
            </a:rPr>
            <a:t>ניקוד מצטבר</a:t>
          </a:r>
        </a:p>
        <a:p>
          <a:pPr rtl="1"/>
          <a:r>
            <a:rPr lang="he-IL" dirty="0">
              <a:latin typeface="Heebo" pitchFamily="2" charset="-79"/>
              <a:cs typeface="Heebo" pitchFamily="2" charset="-79"/>
            </a:rPr>
            <a:t>12 תנאים:</a:t>
          </a:r>
        </a:p>
        <a:p>
          <a:pPr rtl="1"/>
          <a:r>
            <a:rPr lang="he-IL" dirty="0">
              <a:latin typeface="Heebo" pitchFamily="2" charset="-79"/>
              <a:cs typeface="Heebo" pitchFamily="2" charset="-79"/>
            </a:rPr>
            <a:t>60% מנהל כספי</a:t>
          </a:r>
        </a:p>
        <a:p>
          <a:pPr rtl="1"/>
          <a:r>
            <a:rPr lang="he-IL" dirty="0">
              <a:latin typeface="Heebo" pitchFamily="2" charset="-79"/>
              <a:cs typeface="Heebo" pitchFamily="2" charset="-79"/>
            </a:rPr>
            <a:t>40% מנהל תקין</a:t>
          </a:r>
        </a:p>
      </dgm:t>
    </dgm:pt>
    <dgm:pt modelId="{258380C9-F482-4421-9A19-7D3EF8094106}" type="parTrans" cxnId="{FFB093D7-78CD-4D8B-8056-7ACDA1581C7F}">
      <dgm:prSet/>
      <dgm:spPr/>
      <dgm:t>
        <a:bodyPr/>
        <a:lstStyle/>
        <a:p>
          <a:pPr rtl="1"/>
          <a:endParaRPr lang="he-IL">
            <a:latin typeface="Heebo" pitchFamily="2" charset="-79"/>
            <a:cs typeface="Heebo" pitchFamily="2" charset="-79"/>
          </a:endParaRPr>
        </a:p>
      </dgm:t>
    </dgm:pt>
    <dgm:pt modelId="{51A489D3-54F1-4189-975C-4F00F613C0F7}" type="sibTrans" cxnId="{FFB093D7-78CD-4D8B-8056-7ACDA1581C7F}">
      <dgm:prSet/>
      <dgm:spPr/>
      <dgm:t>
        <a:bodyPr/>
        <a:lstStyle/>
        <a:p>
          <a:pPr rtl="1"/>
          <a:endParaRPr lang="he-IL">
            <a:latin typeface="Heebo" pitchFamily="2" charset="-79"/>
            <a:cs typeface="Heebo" pitchFamily="2" charset="-79"/>
          </a:endParaRPr>
        </a:p>
      </dgm:t>
    </dgm:pt>
    <dgm:pt modelId="{517EBF8E-81B6-4F79-8BD8-C59E1A8754C5}">
      <dgm:prSet/>
      <dgm:spPr>
        <a:solidFill>
          <a:srgbClr val="006F94"/>
        </a:solidFill>
      </dgm:spPr>
      <dgm:t>
        <a:bodyPr/>
        <a:lstStyle/>
        <a:p>
          <a:pPr rtl="1"/>
          <a:r>
            <a:rPr lang="he-IL" dirty="0">
              <a:latin typeface="Heebo" pitchFamily="2" charset="-79"/>
              <a:cs typeface="Heebo" pitchFamily="2" charset="-79"/>
            </a:rPr>
            <a:t>ציון גבוה מ-80</a:t>
          </a:r>
        </a:p>
      </dgm:t>
    </dgm:pt>
    <dgm:pt modelId="{4E17D4CF-3FAF-4981-8008-816567F2DA5E}" type="parTrans" cxnId="{3F7E7F22-A5BC-4DBE-B831-657E752D3D7D}">
      <dgm:prSet/>
      <dgm:spPr/>
      <dgm:t>
        <a:bodyPr/>
        <a:lstStyle/>
        <a:p>
          <a:pPr rtl="1"/>
          <a:endParaRPr lang="he-IL">
            <a:latin typeface="Heebo" pitchFamily="2" charset="-79"/>
            <a:cs typeface="Heebo" pitchFamily="2" charset="-79"/>
          </a:endParaRPr>
        </a:p>
      </dgm:t>
    </dgm:pt>
    <dgm:pt modelId="{D58181A0-683C-4E67-A103-FC8728E9E2F6}" type="sibTrans" cxnId="{3F7E7F22-A5BC-4DBE-B831-657E752D3D7D}">
      <dgm:prSet/>
      <dgm:spPr/>
      <dgm:t>
        <a:bodyPr/>
        <a:lstStyle/>
        <a:p>
          <a:pPr rtl="1"/>
          <a:endParaRPr lang="he-IL">
            <a:latin typeface="Heebo" pitchFamily="2" charset="-79"/>
            <a:cs typeface="Heebo" pitchFamily="2" charset="-79"/>
          </a:endParaRPr>
        </a:p>
      </dgm:t>
    </dgm:pt>
    <dgm:pt modelId="{925B698D-7CFF-4E49-B466-3820C01392FB}">
      <dgm:prSet/>
      <dgm:spPr>
        <a:solidFill>
          <a:srgbClr val="006F94"/>
        </a:solidFill>
      </dgm:spPr>
      <dgm:t>
        <a:bodyPr/>
        <a:lstStyle/>
        <a:p>
          <a:pPr rtl="1"/>
          <a:r>
            <a:rPr lang="he-IL" dirty="0">
              <a:latin typeface="Heebo" pitchFamily="2" charset="-79"/>
              <a:cs typeface="Heebo" pitchFamily="2" charset="-79"/>
            </a:rPr>
            <a:t>ציון קטן מ-80</a:t>
          </a:r>
        </a:p>
      </dgm:t>
    </dgm:pt>
    <dgm:pt modelId="{78080E82-798A-485E-A599-8BF800DAD0FE}" type="parTrans" cxnId="{BC9FC9D2-6E0A-4DA6-8A25-334A4F3F5AF5}">
      <dgm:prSet/>
      <dgm:spPr/>
      <dgm:t>
        <a:bodyPr/>
        <a:lstStyle/>
        <a:p>
          <a:pPr rtl="1"/>
          <a:endParaRPr lang="he-IL">
            <a:latin typeface="Heebo" pitchFamily="2" charset="-79"/>
            <a:cs typeface="Heebo" pitchFamily="2" charset="-79"/>
          </a:endParaRPr>
        </a:p>
      </dgm:t>
    </dgm:pt>
    <dgm:pt modelId="{D3144F92-69BD-4201-B72F-30E747BD169B}" type="sibTrans" cxnId="{BC9FC9D2-6E0A-4DA6-8A25-334A4F3F5AF5}">
      <dgm:prSet/>
      <dgm:spPr/>
      <dgm:t>
        <a:bodyPr/>
        <a:lstStyle/>
        <a:p>
          <a:pPr rtl="1"/>
          <a:endParaRPr lang="he-IL">
            <a:latin typeface="Heebo" pitchFamily="2" charset="-79"/>
            <a:cs typeface="Heebo" pitchFamily="2" charset="-79"/>
          </a:endParaRPr>
        </a:p>
      </dgm:t>
    </dgm:pt>
    <dgm:pt modelId="{7148A218-B06F-46E7-839A-EEF804A344AF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rtl="1"/>
          <a:r>
            <a:rPr lang="he-IL" dirty="0">
              <a:latin typeface="Heebo" pitchFamily="2" charset="-79"/>
              <a:cs typeface="Heebo" pitchFamily="2" charset="-79"/>
            </a:rPr>
            <a:t>דירוג 1- ביזור מלא</a:t>
          </a:r>
        </a:p>
        <a:p>
          <a:pPr rtl="1"/>
          <a:r>
            <a:rPr lang="he-IL" dirty="0">
              <a:latin typeface="Heebo" pitchFamily="2" charset="-79"/>
              <a:cs typeface="Heebo" pitchFamily="2" charset="-79"/>
            </a:rPr>
            <a:t>56 רשויות </a:t>
          </a:r>
        </a:p>
      </dgm:t>
    </dgm:pt>
    <dgm:pt modelId="{1DD9DEEB-A1D2-42BE-8B71-10A3609F42EE}" type="parTrans" cxnId="{1F132376-E79B-4C2D-9D21-AD8CB3F602F6}">
      <dgm:prSet/>
      <dgm:spPr/>
      <dgm:t>
        <a:bodyPr/>
        <a:lstStyle/>
        <a:p>
          <a:pPr rtl="1"/>
          <a:endParaRPr lang="he-IL">
            <a:latin typeface="Heebo" pitchFamily="2" charset="-79"/>
            <a:cs typeface="Heebo" pitchFamily="2" charset="-79"/>
          </a:endParaRPr>
        </a:p>
      </dgm:t>
    </dgm:pt>
    <dgm:pt modelId="{D0171C04-BDC6-45D2-AF9B-4A31099F398B}" type="sibTrans" cxnId="{1F132376-E79B-4C2D-9D21-AD8CB3F602F6}">
      <dgm:prSet/>
      <dgm:spPr/>
      <dgm:t>
        <a:bodyPr/>
        <a:lstStyle/>
        <a:p>
          <a:pPr rtl="1"/>
          <a:endParaRPr lang="he-IL">
            <a:latin typeface="Heebo" pitchFamily="2" charset="-79"/>
            <a:cs typeface="Heebo" pitchFamily="2" charset="-79"/>
          </a:endParaRPr>
        </a:p>
      </dgm:t>
    </dgm:pt>
    <dgm:pt modelId="{FDC23023-802B-4E07-91AC-EAFF33AC2641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rtl="1"/>
          <a:r>
            <a:rPr lang="he-IL" dirty="0">
              <a:latin typeface="Heebo" pitchFamily="2" charset="-79"/>
              <a:cs typeface="Heebo" pitchFamily="2" charset="-79"/>
            </a:rPr>
            <a:t>דירוג 2- ביזור חלקי</a:t>
          </a:r>
        </a:p>
        <a:p>
          <a:pPr rtl="1"/>
          <a:r>
            <a:rPr lang="he-IL" dirty="0">
              <a:latin typeface="Heebo" pitchFamily="2" charset="-79"/>
              <a:cs typeface="Heebo" pitchFamily="2" charset="-79"/>
            </a:rPr>
            <a:t>56 רשויות</a:t>
          </a:r>
        </a:p>
      </dgm:t>
    </dgm:pt>
    <dgm:pt modelId="{6509BDA0-B48E-42FA-AF80-2718A8E8D7F7}" type="parTrans" cxnId="{55BD025D-1220-4B82-B563-3BE965E5B9A7}">
      <dgm:prSet/>
      <dgm:spPr/>
      <dgm:t>
        <a:bodyPr/>
        <a:lstStyle/>
        <a:p>
          <a:pPr rtl="1"/>
          <a:endParaRPr lang="he-IL">
            <a:latin typeface="Heebo" pitchFamily="2" charset="-79"/>
            <a:cs typeface="Heebo" pitchFamily="2" charset="-79"/>
          </a:endParaRPr>
        </a:p>
      </dgm:t>
    </dgm:pt>
    <dgm:pt modelId="{ECA08423-F028-45A4-B2FF-06314B0507CD}" type="sibTrans" cxnId="{55BD025D-1220-4B82-B563-3BE965E5B9A7}">
      <dgm:prSet/>
      <dgm:spPr/>
      <dgm:t>
        <a:bodyPr/>
        <a:lstStyle/>
        <a:p>
          <a:pPr rtl="1"/>
          <a:endParaRPr lang="he-IL">
            <a:latin typeface="Heebo" pitchFamily="2" charset="-79"/>
            <a:cs typeface="Heebo" pitchFamily="2" charset="-79"/>
          </a:endParaRPr>
        </a:p>
      </dgm:t>
    </dgm:pt>
    <dgm:pt modelId="{3D1731C5-DE08-4FAA-A4E8-C28D9F78F09E}" type="pres">
      <dgm:prSet presAssocID="{6F6A0015-6956-4D5C-8221-BFC323CFD3FA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</dgm:pt>
    <dgm:pt modelId="{BA4BDEEB-948C-450C-938D-E95B2E865CA4}" type="pres">
      <dgm:prSet presAssocID="{FBD0735D-15DA-4205-8581-8C67A62233F0}" presName="root1" presStyleCnt="0"/>
      <dgm:spPr/>
    </dgm:pt>
    <dgm:pt modelId="{57CFCB95-2BD5-4E57-B19C-B1478BDA1142}" type="pres">
      <dgm:prSet presAssocID="{FBD0735D-15DA-4205-8581-8C67A62233F0}" presName="LevelOneTextNode" presStyleLbl="node0" presStyleIdx="0" presStyleCnt="1">
        <dgm:presLayoutVars>
          <dgm:chPref val="3"/>
        </dgm:presLayoutVars>
      </dgm:prSet>
      <dgm:spPr/>
    </dgm:pt>
    <dgm:pt modelId="{AC7E6E74-0B2F-486D-8884-C0FA40A03AFD}" type="pres">
      <dgm:prSet presAssocID="{FBD0735D-15DA-4205-8581-8C67A62233F0}" presName="level2hierChild" presStyleCnt="0"/>
      <dgm:spPr/>
    </dgm:pt>
    <dgm:pt modelId="{BD000085-CBB0-41E8-A2F8-C8877C26AB81}" type="pres">
      <dgm:prSet presAssocID="{99303782-D51F-4B89-91FA-2A719B9B43BD}" presName="conn2-1" presStyleLbl="parChTrans1D2" presStyleIdx="0" presStyleCnt="2"/>
      <dgm:spPr/>
    </dgm:pt>
    <dgm:pt modelId="{B6C4BE6A-B6B9-4CF8-B025-BF9955C8F8FD}" type="pres">
      <dgm:prSet presAssocID="{99303782-D51F-4B89-91FA-2A719B9B43BD}" presName="connTx" presStyleLbl="parChTrans1D2" presStyleIdx="0" presStyleCnt="2"/>
      <dgm:spPr/>
    </dgm:pt>
    <dgm:pt modelId="{27210256-3893-4C4D-8AE5-0D68671C6006}" type="pres">
      <dgm:prSet presAssocID="{4BAA31DD-D358-4F45-A800-FF42E83E7EDB}" presName="root2" presStyleCnt="0"/>
      <dgm:spPr/>
    </dgm:pt>
    <dgm:pt modelId="{20041FDD-7492-4CEA-848C-3D880DFE9CD4}" type="pres">
      <dgm:prSet presAssocID="{4BAA31DD-D358-4F45-A800-FF42E83E7EDB}" presName="LevelTwoTextNode" presStyleLbl="node2" presStyleIdx="0" presStyleCnt="2">
        <dgm:presLayoutVars>
          <dgm:chPref val="3"/>
        </dgm:presLayoutVars>
      </dgm:prSet>
      <dgm:spPr/>
    </dgm:pt>
    <dgm:pt modelId="{66B57EA0-D9DC-4CE4-9EB8-49705C1F75AF}" type="pres">
      <dgm:prSet presAssocID="{4BAA31DD-D358-4F45-A800-FF42E83E7EDB}" presName="level3hierChild" presStyleCnt="0"/>
      <dgm:spPr/>
    </dgm:pt>
    <dgm:pt modelId="{D563917F-7450-4783-867A-27769373EC7D}" type="pres">
      <dgm:prSet presAssocID="{258380C9-F482-4421-9A19-7D3EF8094106}" presName="conn2-1" presStyleLbl="parChTrans1D3" presStyleIdx="0" presStyleCnt="2"/>
      <dgm:spPr/>
    </dgm:pt>
    <dgm:pt modelId="{8D61D57C-BC73-4C1D-8E26-FE23D5053B1D}" type="pres">
      <dgm:prSet presAssocID="{258380C9-F482-4421-9A19-7D3EF8094106}" presName="connTx" presStyleLbl="parChTrans1D3" presStyleIdx="0" presStyleCnt="2"/>
      <dgm:spPr/>
    </dgm:pt>
    <dgm:pt modelId="{B06CC68D-09DF-4B78-8355-DD487F107B3A}" type="pres">
      <dgm:prSet presAssocID="{26E27EE8-AB85-4EA3-B9E3-A5B1DC4496FB}" presName="root2" presStyleCnt="0"/>
      <dgm:spPr/>
    </dgm:pt>
    <dgm:pt modelId="{9B9F0F83-F7BA-49E5-ADA1-A68F3F1D0A46}" type="pres">
      <dgm:prSet presAssocID="{26E27EE8-AB85-4EA3-B9E3-A5B1DC4496FB}" presName="LevelTwoTextNode" presStyleLbl="node3" presStyleIdx="0" presStyleCnt="2" custScaleX="123803" custScaleY="223020">
        <dgm:presLayoutVars>
          <dgm:chPref val="3"/>
        </dgm:presLayoutVars>
      </dgm:prSet>
      <dgm:spPr/>
    </dgm:pt>
    <dgm:pt modelId="{14266D9C-3098-4548-872C-E8D45E96F9CE}" type="pres">
      <dgm:prSet presAssocID="{26E27EE8-AB85-4EA3-B9E3-A5B1DC4496FB}" presName="level3hierChild" presStyleCnt="0"/>
      <dgm:spPr/>
    </dgm:pt>
    <dgm:pt modelId="{EAA429D6-D0F5-41ED-88BB-681F1C245CFC}" type="pres">
      <dgm:prSet presAssocID="{4E17D4CF-3FAF-4981-8008-816567F2DA5E}" presName="conn2-1" presStyleLbl="parChTrans1D4" presStyleIdx="0" presStyleCnt="4"/>
      <dgm:spPr/>
    </dgm:pt>
    <dgm:pt modelId="{BA034573-ABB3-4F94-BFE9-B9E064A105C8}" type="pres">
      <dgm:prSet presAssocID="{4E17D4CF-3FAF-4981-8008-816567F2DA5E}" presName="connTx" presStyleLbl="parChTrans1D4" presStyleIdx="0" presStyleCnt="4"/>
      <dgm:spPr/>
    </dgm:pt>
    <dgm:pt modelId="{3563C9C6-6B49-4D00-9169-10F6E541A0D7}" type="pres">
      <dgm:prSet presAssocID="{517EBF8E-81B6-4F79-8BD8-C59E1A8754C5}" presName="root2" presStyleCnt="0"/>
      <dgm:spPr/>
    </dgm:pt>
    <dgm:pt modelId="{13081D97-15CC-4D1B-9CE8-9E2C35CFB88A}" type="pres">
      <dgm:prSet presAssocID="{517EBF8E-81B6-4F79-8BD8-C59E1A8754C5}" presName="LevelTwoTextNode" presStyleLbl="node4" presStyleIdx="0" presStyleCnt="4">
        <dgm:presLayoutVars>
          <dgm:chPref val="3"/>
        </dgm:presLayoutVars>
      </dgm:prSet>
      <dgm:spPr/>
    </dgm:pt>
    <dgm:pt modelId="{20F3548E-0531-48A3-B071-1F430C858D6F}" type="pres">
      <dgm:prSet presAssocID="{517EBF8E-81B6-4F79-8BD8-C59E1A8754C5}" presName="level3hierChild" presStyleCnt="0"/>
      <dgm:spPr/>
    </dgm:pt>
    <dgm:pt modelId="{94AD7721-9A8E-46F7-8ECA-8E96FFABA040}" type="pres">
      <dgm:prSet presAssocID="{1DD9DEEB-A1D2-42BE-8B71-10A3609F42EE}" presName="conn2-1" presStyleLbl="parChTrans1D4" presStyleIdx="1" presStyleCnt="4"/>
      <dgm:spPr/>
    </dgm:pt>
    <dgm:pt modelId="{F3A3634D-1036-4809-B653-531F283ABCEE}" type="pres">
      <dgm:prSet presAssocID="{1DD9DEEB-A1D2-42BE-8B71-10A3609F42EE}" presName="connTx" presStyleLbl="parChTrans1D4" presStyleIdx="1" presStyleCnt="4"/>
      <dgm:spPr/>
    </dgm:pt>
    <dgm:pt modelId="{06205B6E-E2A0-4420-98CD-0CD0E565000F}" type="pres">
      <dgm:prSet presAssocID="{7148A218-B06F-46E7-839A-EEF804A344AF}" presName="root2" presStyleCnt="0"/>
      <dgm:spPr/>
    </dgm:pt>
    <dgm:pt modelId="{6628DBB5-930C-4201-AEB9-AFADC6A25504}" type="pres">
      <dgm:prSet presAssocID="{7148A218-B06F-46E7-839A-EEF804A344AF}" presName="LevelTwoTextNode" presStyleLbl="node4" presStyleIdx="1" presStyleCnt="4">
        <dgm:presLayoutVars>
          <dgm:chPref val="3"/>
        </dgm:presLayoutVars>
      </dgm:prSet>
      <dgm:spPr/>
    </dgm:pt>
    <dgm:pt modelId="{E5448790-F4BC-43EA-83FA-6EFEF8014468}" type="pres">
      <dgm:prSet presAssocID="{7148A218-B06F-46E7-839A-EEF804A344AF}" presName="level3hierChild" presStyleCnt="0"/>
      <dgm:spPr/>
    </dgm:pt>
    <dgm:pt modelId="{74920093-821B-4E61-83AF-EF97B58B7CC2}" type="pres">
      <dgm:prSet presAssocID="{78080E82-798A-485E-A599-8BF800DAD0FE}" presName="conn2-1" presStyleLbl="parChTrans1D4" presStyleIdx="2" presStyleCnt="4"/>
      <dgm:spPr/>
    </dgm:pt>
    <dgm:pt modelId="{8B9AC7AF-F69B-4C43-9B35-528717BD3F47}" type="pres">
      <dgm:prSet presAssocID="{78080E82-798A-485E-A599-8BF800DAD0FE}" presName="connTx" presStyleLbl="parChTrans1D4" presStyleIdx="2" presStyleCnt="4"/>
      <dgm:spPr/>
    </dgm:pt>
    <dgm:pt modelId="{79435DB1-B679-4F2E-BB03-148283CEB15E}" type="pres">
      <dgm:prSet presAssocID="{925B698D-7CFF-4E49-B466-3820C01392FB}" presName="root2" presStyleCnt="0"/>
      <dgm:spPr/>
    </dgm:pt>
    <dgm:pt modelId="{ED59BE9E-3EDF-4D6D-BDB7-824D9B174056}" type="pres">
      <dgm:prSet presAssocID="{925B698D-7CFF-4E49-B466-3820C01392FB}" presName="LevelTwoTextNode" presStyleLbl="node4" presStyleIdx="2" presStyleCnt="4">
        <dgm:presLayoutVars>
          <dgm:chPref val="3"/>
        </dgm:presLayoutVars>
      </dgm:prSet>
      <dgm:spPr/>
    </dgm:pt>
    <dgm:pt modelId="{AD2D0F39-C70E-4624-9094-D6C00AC007C4}" type="pres">
      <dgm:prSet presAssocID="{925B698D-7CFF-4E49-B466-3820C01392FB}" presName="level3hierChild" presStyleCnt="0"/>
      <dgm:spPr/>
    </dgm:pt>
    <dgm:pt modelId="{9C46714E-B104-461C-9947-7FE83EDAFFAD}" type="pres">
      <dgm:prSet presAssocID="{6509BDA0-B48E-42FA-AF80-2718A8E8D7F7}" presName="conn2-1" presStyleLbl="parChTrans1D4" presStyleIdx="3" presStyleCnt="4"/>
      <dgm:spPr/>
    </dgm:pt>
    <dgm:pt modelId="{C16A345D-1940-42A9-959A-A650F6CBB9CD}" type="pres">
      <dgm:prSet presAssocID="{6509BDA0-B48E-42FA-AF80-2718A8E8D7F7}" presName="connTx" presStyleLbl="parChTrans1D4" presStyleIdx="3" presStyleCnt="4"/>
      <dgm:spPr/>
    </dgm:pt>
    <dgm:pt modelId="{93A0B87E-26D2-46D2-9822-C4122AAEA259}" type="pres">
      <dgm:prSet presAssocID="{FDC23023-802B-4E07-91AC-EAFF33AC2641}" presName="root2" presStyleCnt="0"/>
      <dgm:spPr/>
    </dgm:pt>
    <dgm:pt modelId="{BF5111DA-462D-4588-910C-FF07DE89E9F2}" type="pres">
      <dgm:prSet presAssocID="{FDC23023-802B-4E07-91AC-EAFF33AC2641}" presName="LevelTwoTextNode" presStyleLbl="node4" presStyleIdx="3" presStyleCnt="4">
        <dgm:presLayoutVars>
          <dgm:chPref val="3"/>
        </dgm:presLayoutVars>
      </dgm:prSet>
      <dgm:spPr/>
    </dgm:pt>
    <dgm:pt modelId="{4E4E077E-0561-42F5-8D15-6552ADF939AB}" type="pres">
      <dgm:prSet presAssocID="{FDC23023-802B-4E07-91AC-EAFF33AC2641}" presName="level3hierChild" presStyleCnt="0"/>
      <dgm:spPr/>
    </dgm:pt>
    <dgm:pt modelId="{B22044C4-4A8C-46F7-8914-C28D523709D5}" type="pres">
      <dgm:prSet presAssocID="{A9E39501-BF5E-4D0F-85AA-69E9B6758053}" presName="conn2-1" presStyleLbl="parChTrans1D2" presStyleIdx="1" presStyleCnt="2"/>
      <dgm:spPr/>
    </dgm:pt>
    <dgm:pt modelId="{790D83B9-FB4F-4030-ACC6-72BDE8658C87}" type="pres">
      <dgm:prSet presAssocID="{A9E39501-BF5E-4D0F-85AA-69E9B6758053}" presName="connTx" presStyleLbl="parChTrans1D2" presStyleIdx="1" presStyleCnt="2"/>
      <dgm:spPr/>
    </dgm:pt>
    <dgm:pt modelId="{8FF50B5A-14F7-4130-B9AF-5D073BAA93AF}" type="pres">
      <dgm:prSet presAssocID="{798B7C75-971D-43CB-BB53-A9E304A32322}" presName="root2" presStyleCnt="0"/>
      <dgm:spPr/>
    </dgm:pt>
    <dgm:pt modelId="{F462C6CC-AE04-4789-9010-B19A5BAB4ED7}" type="pres">
      <dgm:prSet presAssocID="{798B7C75-971D-43CB-BB53-A9E304A32322}" presName="LevelTwoTextNode" presStyleLbl="node2" presStyleIdx="1" presStyleCnt="2">
        <dgm:presLayoutVars>
          <dgm:chPref val="3"/>
        </dgm:presLayoutVars>
      </dgm:prSet>
      <dgm:spPr/>
    </dgm:pt>
    <dgm:pt modelId="{3B076F34-874D-496A-B838-02C6D735D700}" type="pres">
      <dgm:prSet presAssocID="{798B7C75-971D-43CB-BB53-A9E304A32322}" presName="level3hierChild" presStyleCnt="0"/>
      <dgm:spPr/>
    </dgm:pt>
    <dgm:pt modelId="{5F70E51E-F8E0-4011-AE27-0FC741AE3F60}" type="pres">
      <dgm:prSet presAssocID="{BD7708ED-0E07-487C-8373-B71B7726C660}" presName="conn2-1" presStyleLbl="parChTrans1D3" presStyleIdx="1" presStyleCnt="2"/>
      <dgm:spPr/>
    </dgm:pt>
    <dgm:pt modelId="{EC6A4352-1850-43B5-B151-C9D52D2015AC}" type="pres">
      <dgm:prSet presAssocID="{BD7708ED-0E07-487C-8373-B71B7726C660}" presName="connTx" presStyleLbl="parChTrans1D3" presStyleIdx="1" presStyleCnt="2"/>
      <dgm:spPr/>
    </dgm:pt>
    <dgm:pt modelId="{EC1B3C2C-F298-4ADF-8125-108D29EFEF54}" type="pres">
      <dgm:prSet presAssocID="{DF65B78A-6573-4508-9946-3599D54D7768}" presName="root2" presStyleCnt="0"/>
      <dgm:spPr/>
    </dgm:pt>
    <dgm:pt modelId="{712344BC-8C1E-4BA0-BEAA-89E5D7DAB00C}" type="pres">
      <dgm:prSet presAssocID="{DF65B78A-6573-4508-9946-3599D54D7768}" presName="LevelTwoTextNode" presStyleLbl="node3" presStyleIdx="1" presStyleCnt="2">
        <dgm:presLayoutVars>
          <dgm:chPref val="3"/>
        </dgm:presLayoutVars>
      </dgm:prSet>
      <dgm:spPr/>
    </dgm:pt>
    <dgm:pt modelId="{F9F70F8E-7F4C-4D73-8F89-548BD3BF2980}" type="pres">
      <dgm:prSet presAssocID="{DF65B78A-6573-4508-9946-3599D54D7768}" presName="level3hierChild" presStyleCnt="0"/>
      <dgm:spPr/>
    </dgm:pt>
  </dgm:ptLst>
  <dgm:cxnLst>
    <dgm:cxn modelId="{E5F0DB04-78DA-49B4-BFAB-0282D6D3F5FB}" srcId="{FBD0735D-15DA-4205-8581-8C67A62233F0}" destId="{798B7C75-971D-43CB-BB53-A9E304A32322}" srcOrd="1" destOrd="0" parTransId="{A9E39501-BF5E-4D0F-85AA-69E9B6758053}" sibTransId="{4D433F45-047F-4257-B5BB-8750886A436C}"/>
    <dgm:cxn modelId="{41BCE10E-B648-4D88-9D6A-EB50B672D196}" srcId="{FBD0735D-15DA-4205-8581-8C67A62233F0}" destId="{4BAA31DD-D358-4F45-A800-FF42E83E7EDB}" srcOrd="0" destOrd="0" parTransId="{99303782-D51F-4B89-91FA-2A719B9B43BD}" sibTransId="{FD121F80-CD9A-4122-B958-6BC008C1565D}"/>
    <dgm:cxn modelId="{D3A2E012-3E41-4C2B-BF59-85047D0B31C1}" type="presOf" srcId="{A9E39501-BF5E-4D0F-85AA-69E9B6758053}" destId="{790D83B9-FB4F-4030-ACC6-72BDE8658C87}" srcOrd="1" destOrd="0" presId="urn:microsoft.com/office/officeart/2005/8/layout/hierarchy2"/>
    <dgm:cxn modelId="{3F7E7F22-A5BC-4DBE-B831-657E752D3D7D}" srcId="{26E27EE8-AB85-4EA3-B9E3-A5B1DC4496FB}" destId="{517EBF8E-81B6-4F79-8BD8-C59E1A8754C5}" srcOrd="0" destOrd="0" parTransId="{4E17D4CF-3FAF-4981-8008-816567F2DA5E}" sibTransId="{D58181A0-683C-4E67-A103-FC8728E9E2F6}"/>
    <dgm:cxn modelId="{4A624C29-76B8-47FF-9D89-B170C136C99D}" srcId="{6F6A0015-6956-4D5C-8221-BFC323CFD3FA}" destId="{FBD0735D-15DA-4205-8581-8C67A62233F0}" srcOrd="0" destOrd="0" parTransId="{17E17859-BD60-40A8-BB4D-B2640DBA112B}" sibTransId="{BA7D6619-AF45-4D35-9723-68C10C29D92C}"/>
    <dgm:cxn modelId="{55BD025D-1220-4B82-B563-3BE965E5B9A7}" srcId="{925B698D-7CFF-4E49-B466-3820C01392FB}" destId="{FDC23023-802B-4E07-91AC-EAFF33AC2641}" srcOrd="0" destOrd="0" parTransId="{6509BDA0-B48E-42FA-AF80-2718A8E8D7F7}" sibTransId="{ECA08423-F028-45A4-B2FF-06314B0507CD}"/>
    <dgm:cxn modelId="{7F5E655E-AFD8-47F4-9677-3BE56A76DDB5}" type="presOf" srcId="{6F6A0015-6956-4D5C-8221-BFC323CFD3FA}" destId="{3D1731C5-DE08-4FAA-A4E8-C28D9F78F09E}" srcOrd="0" destOrd="0" presId="urn:microsoft.com/office/officeart/2005/8/layout/hierarchy2"/>
    <dgm:cxn modelId="{D964135F-9DCA-4044-A99D-E577403C9BEA}" type="presOf" srcId="{78080E82-798A-485E-A599-8BF800DAD0FE}" destId="{8B9AC7AF-F69B-4C43-9B35-528717BD3F47}" srcOrd="1" destOrd="0" presId="urn:microsoft.com/office/officeart/2005/8/layout/hierarchy2"/>
    <dgm:cxn modelId="{5999325F-CC9A-4FFA-80AD-615AD3CDAE3A}" type="presOf" srcId="{78080E82-798A-485E-A599-8BF800DAD0FE}" destId="{74920093-821B-4E61-83AF-EF97B58B7CC2}" srcOrd="0" destOrd="0" presId="urn:microsoft.com/office/officeart/2005/8/layout/hierarchy2"/>
    <dgm:cxn modelId="{76669245-C954-4C08-A70F-EF58A41EC077}" type="presOf" srcId="{6509BDA0-B48E-42FA-AF80-2718A8E8D7F7}" destId="{9C46714E-B104-461C-9947-7FE83EDAFFAD}" srcOrd="0" destOrd="0" presId="urn:microsoft.com/office/officeart/2005/8/layout/hierarchy2"/>
    <dgm:cxn modelId="{28F2F449-33ED-43FC-87AA-4682478F59E5}" type="presOf" srcId="{258380C9-F482-4421-9A19-7D3EF8094106}" destId="{D563917F-7450-4783-867A-27769373EC7D}" srcOrd="0" destOrd="0" presId="urn:microsoft.com/office/officeart/2005/8/layout/hierarchy2"/>
    <dgm:cxn modelId="{09658F4B-88B3-4F8E-B7F0-4A6EFA1AE947}" srcId="{798B7C75-971D-43CB-BB53-A9E304A32322}" destId="{DF65B78A-6573-4508-9946-3599D54D7768}" srcOrd="0" destOrd="0" parTransId="{BD7708ED-0E07-487C-8373-B71B7726C660}" sibTransId="{7B788C7A-2A85-478E-BFFF-EB4C360305EB}"/>
    <dgm:cxn modelId="{B7602873-A190-4A7C-A3C0-387C3523D591}" type="presOf" srcId="{99303782-D51F-4B89-91FA-2A719B9B43BD}" destId="{BD000085-CBB0-41E8-A2F8-C8877C26AB81}" srcOrd="0" destOrd="0" presId="urn:microsoft.com/office/officeart/2005/8/layout/hierarchy2"/>
    <dgm:cxn modelId="{1F132376-E79B-4C2D-9D21-AD8CB3F602F6}" srcId="{517EBF8E-81B6-4F79-8BD8-C59E1A8754C5}" destId="{7148A218-B06F-46E7-839A-EEF804A344AF}" srcOrd="0" destOrd="0" parTransId="{1DD9DEEB-A1D2-42BE-8B71-10A3609F42EE}" sibTransId="{D0171C04-BDC6-45D2-AF9B-4A31099F398B}"/>
    <dgm:cxn modelId="{DE5FD257-DE2C-424C-ADE5-B5319F9CBEF3}" type="presOf" srcId="{BD7708ED-0E07-487C-8373-B71B7726C660}" destId="{EC6A4352-1850-43B5-B151-C9D52D2015AC}" srcOrd="1" destOrd="0" presId="urn:microsoft.com/office/officeart/2005/8/layout/hierarchy2"/>
    <dgm:cxn modelId="{840FFF7B-9CA4-4A44-8AAB-1EFFC7D3CE49}" type="presOf" srcId="{258380C9-F482-4421-9A19-7D3EF8094106}" destId="{8D61D57C-BC73-4C1D-8E26-FE23D5053B1D}" srcOrd="1" destOrd="0" presId="urn:microsoft.com/office/officeart/2005/8/layout/hierarchy2"/>
    <dgm:cxn modelId="{26B61981-24CE-455A-A604-8F54F1015DA7}" type="presOf" srcId="{7148A218-B06F-46E7-839A-EEF804A344AF}" destId="{6628DBB5-930C-4201-AEB9-AFADC6A25504}" srcOrd="0" destOrd="0" presId="urn:microsoft.com/office/officeart/2005/8/layout/hierarchy2"/>
    <dgm:cxn modelId="{1C03A284-6046-4F72-BD18-DAF32E5DC83F}" type="presOf" srcId="{26E27EE8-AB85-4EA3-B9E3-A5B1DC4496FB}" destId="{9B9F0F83-F7BA-49E5-ADA1-A68F3F1D0A46}" srcOrd="0" destOrd="0" presId="urn:microsoft.com/office/officeart/2005/8/layout/hierarchy2"/>
    <dgm:cxn modelId="{B7653788-8719-4468-B027-AE0E8C045243}" type="presOf" srcId="{1DD9DEEB-A1D2-42BE-8B71-10A3609F42EE}" destId="{F3A3634D-1036-4809-B653-531F283ABCEE}" srcOrd="1" destOrd="0" presId="urn:microsoft.com/office/officeart/2005/8/layout/hierarchy2"/>
    <dgm:cxn modelId="{B8E0609C-41A6-4DCF-9CBA-9EC3FEAD9508}" type="presOf" srcId="{FDC23023-802B-4E07-91AC-EAFF33AC2641}" destId="{BF5111DA-462D-4588-910C-FF07DE89E9F2}" srcOrd="0" destOrd="0" presId="urn:microsoft.com/office/officeart/2005/8/layout/hierarchy2"/>
    <dgm:cxn modelId="{73D5B3A0-09A2-4D7E-BF80-94AF6AA56730}" type="presOf" srcId="{4E17D4CF-3FAF-4981-8008-816567F2DA5E}" destId="{EAA429D6-D0F5-41ED-88BB-681F1C245CFC}" srcOrd="0" destOrd="0" presId="urn:microsoft.com/office/officeart/2005/8/layout/hierarchy2"/>
    <dgm:cxn modelId="{3B53DBA0-19FD-4E6F-A640-4685C7FE77CA}" type="presOf" srcId="{4E17D4CF-3FAF-4981-8008-816567F2DA5E}" destId="{BA034573-ABB3-4F94-BFE9-B9E064A105C8}" srcOrd="1" destOrd="0" presId="urn:microsoft.com/office/officeart/2005/8/layout/hierarchy2"/>
    <dgm:cxn modelId="{B97527BE-094A-416E-B11C-AFEC6899D65E}" type="presOf" srcId="{BD7708ED-0E07-487C-8373-B71B7726C660}" destId="{5F70E51E-F8E0-4011-AE27-0FC741AE3F60}" srcOrd="0" destOrd="0" presId="urn:microsoft.com/office/officeart/2005/8/layout/hierarchy2"/>
    <dgm:cxn modelId="{915703C4-9EB7-4512-B3DB-4ABDCA42BD0D}" type="presOf" srcId="{DF65B78A-6573-4508-9946-3599D54D7768}" destId="{712344BC-8C1E-4BA0-BEAA-89E5D7DAB00C}" srcOrd="0" destOrd="0" presId="urn:microsoft.com/office/officeart/2005/8/layout/hierarchy2"/>
    <dgm:cxn modelId="{CBF1CAC4-E916-4402-8C2F-F8E8EED9E2DA}" type="presOf" srcId="{798B7C75-971D-43CB-BB53-A9E304A32322}" destId="{F462C6CC-AE04-4789-9010-B19A5BAB4ED7}" srcOrd="0" destOrd="0" presId="urn:microsoft.com/office/officeart/2005/8/layout/hierarchy2"/>
    <dgm:cxn modelId="{59BFDAC6-3496-4A8B-89B2-781A483124AA}" type="presOf" srcId="{6509BDA0-B48E-42FA-AF80-2718A8E8D7F7}" destId="{C16A345D-1940-42A9-959A-A650F6CBB9CD}" srcOrd="1" destOrd="0" presId="urn:microsoft.com/office/officeart/2005/8/layout/hierarchy2"/>
    <dgm:cxn modelId="{458C89C7-71FA-409C-A902-EB2B4139E24F}" type="presOf" srcId="{99303782-D51F-4B89-91FA-2A719B9B43BD}" destId="{B6C4BE6A-B6B9-4CF8-B025-BF9955C8F8FD}" srcOrd="1" destOrd="0" presId="urn:microsoft.com/office/officeart/2005/8/layout/hierarchy2"/>
    <dgm:cxn modelId="{ECD60CCE-D3BD-4EB6-86AE-051ADA7BC9B6}" type="presOf" srcId="{517EBF8E-81B6-4F79-8BD8-C59E1A8754C5}" destId="{13081D97-15CC-4D1B-9CE8-9E2C35CFB88A}" srcOrd="0" destOrd="0" presId="urn:microsoft.com/office/officeart/2005/8/layout/hierarchy2"/>
    <dgm:cxn modelId="{BC9FC9D2-6E0A-4DA6-8A25-334A4F3F5AF5}" srcId="{26E27EE8-AB85-4EA3-B9E3-A5B1DC4496FB}" destId="{925B698D-7CFF-4E49-B466-3820C01392FB}" srcOrd="1" destOrd="0" parTransId="{78080E82-798A-485E-A599-8BF800DAD0FE}" sibTransId="{D3144F92-69BD-4201-B72F-30E747BD169B}"/>
    <dgm:cxn modelId="{DF81FCD4-75A3-4CE4-B6E1-67A28D91837A}" type="presOf" srcId="{1DD9DEEB-A1D2-42BE-8B71-10A3609F42EE}" destId="{94AD7721-9A8E-46F7-8ECA-8E96FFABA040}" srcOrd="0" destOrd="0" presId="urn:microsoft.com/office/officeart/2005/8/layout/hierarchy2"/>
    <dgm:cxn modelId="{FFB093D7-78CD-4D8B-8056-7ACDA1581C7F}" srcId="{4BAA31DD-D358-4F45-A800-FF42E83E7EDB}" destId="{26E27EE8-AB85-4EA3-B9E3-A5B1DC4496FB}" srcOrd="0" destOrd="0" parTransId="{258380C9-F482-4421-9A19-7D3EF8094106}" sibTransId="{51A489D3-54F1-4189-975C-4F00F613C0F7}"/>
    <dgm:cxn modelId="{FFF4D8DD-C430-49DE-AB77-59895C23D9BF}" type="presOf" srcId="{4BAA31DD-D358-4F45-A800-FF42E83E7EDB}" destId="{20041FDD-7492-4CEA-848C-3D880DFE9CD4}" srcOrd="0" destOrd="0" presId="urn:microsoft.com/office/officeart/2005/8/layout/hierarchy2"/>
    <dgm:cxn modelId="{F9183BE6-C00E-40AD-95F6-8F38DDF61F22}" type="presOf" srcId="{925B698D-7CFF-4E49-B466-3820C01392FB}" destId="{ED59BE9E-3EDF-4D6D-BDB7-824D9B174056}" srcOrd="0" destOrd="0" presId="urn:microsoft.com/office/officeart/2005/8/layout/hierarchy2"/>
    <dgm:cxn modelId="{7C0FAFF1-3A36-432A-94FB-58817A62C37D}" type="presOf" srcId="{A9E39501-BF5E-4D0F-85AA-69E9B6758053}" destId="{B22044C4-4A8C-46F7-8914-C28D523709D5}" srcOrd="0" destOrd="0" presId="urn:microsoft.com/office/officeart/2005/8/layout/hierarchy2"/>
    <dgm:cxn modelId="{E943BFF4-9EDB-43D4-9C90-E429ED645C7D}" type="presOf" srcId="{FBD0735D-15DA-4205-8581-8C67A62233F0}" destId="{57CFCB95-2BD5-4E57-B19C-B1478BDA1142}" srcOrd="0" destOrd="0" presId="urn:microsoft.com/office/officeart/2005/8/layout/hierarchy2"/>
    <dgm:cxn modelId="{BEC036E0-EED0-4E6A-BF76-A525EA5B4415}" type="presParOf" srcId="{3D1731C5-DE08-4FAA-A4E8-C28D9F78F09E}" destId="{BA4BDEEB-948C-450C-938D-E95B2E865CA4}" srcOrd="0" destOrd="0" presId="urn:microsoft.com/office/officeart/2005/8/layout/hierarchy2"/>
    <dgm:cxn modelId="{7B2AB5E3-E2E1-4950-A317-2970683FC752}" type="presParOf" srcId="{BA4BDEEB-948C-450C-938D-E95B2E865CA4}" destId="{57CFCB95-2BD5-4E57-B19C-B1478BDA1142}" srcOrd="0" destOrd="0" presId="urn:microsoft.com/office/officeart/2005/8/layout/hierarchy2"/>
    <dgm:cxn modelId="{DBA307A9-3A1C-4D36-921D-5617E9F70A3A}" type="presParOf" srcId="{BA4BDEEB-948C-450C-938D-E95B2E865CA4}" destId="{AC7E6E74-0B2F-486D-8884-C0FA40A03AFD}" srcOrd="1" destOrd="0" presId="urn:microsoft.com/office/officeart/2005/8/layout/hierarchy2"/>
    <dgm:cxn modelId="{11A00602-6CFD-4EDC-9B77-71C7386D322D}" type="presParOf" srcId="{AC7E6E74-0B2F-486D-8884-C0FA40A03AFD}" destId="{BD000085-CBB0-41E8-A2F8-C8877C26AB81}" srcOrd="0" destOrd="0" presId="urn:microsoft.com/office/officeart/2005/8/layout/hierarchy2"/>
    <dgm:cxn modelId="{D7A83E3F-8FB4-4A53-A2CA-1C5EFD7CE68D}" type="presParOf" srcId="{BD000085-CBB0-41E8-A2F8-C8877C26AB81}" destId="{B6C4BE6A-B6B9-4CF8-B025-BF9955C8F8FD}" srcOrd="0" destOrd="0" presId="urn:microsoft.com/office/officeart/2005/8/layout/hierarchy2"/>
    <dgm:cxn modelId="{CED2A912-EAA3-4F12-B782-1A50DDEE9E18}" type="presParOf" srcId="{AC7E6E74-0B2F-486D-8884-C0FA40A03AFD}" destId="{27210256-3893-4C4D-8AE5-0D68671C6006}" srcOrd="1" destOrd="0" presId="urn:microsoft.com/office/officeart/2005/8/layout/hierarchy2"/>
    <dgm:cxn modelId="{A1323B21-AC70-4670-95C1-4A634B3D995A}" type="presParOf" srcId="{27210256-3893-4C4D-8AE5-0D68671C6006}" destId="{20041FDD-7492-4CEA-848C-3D880DFE9CD4}" srcOrd="0" destOrd="0" presId="urn:microsoft.com/office/officeart/2005/8/layout/hierarchy2"/>
    <dgm:cxn modelId="{738922A2-C149-47EC-A98E-5B91DA061E66}" type="presParOf" srcId="{27210256-3893-4C4D-8AE5-0D68671C6006}" destId="{66B57EA0-D9DC-4CE4-9EB8-49705C1F75AF}" srcOrd="1" destOrd="0" presId="urn:microsoft.com/office/officeart/2005/8/layout/hierarchy2"/>
    <dgm:cxn modelId="{7869F481-A4AF-4339-85AC-2FC68413A66C}" type="presParOf" srcId="{66B57EA0-D9DC-4CE4-9EB8-49705C1F75AF}" destId="{D563917F-7450-4783-867A-27769373EC7D}" srcOrd="0" destOrd="0" presId="urn:microsoft.com/office/officeart/2005/8/layout/hierarchy2"/>
    <dgm:cxn modelId="{53F1BE3D-B21B-41A5-83F8-79027C6825EB}" type="presParOf" srcId="{D563917F-7450-4783-867A-27769373EC7D}" destId="{8D61D57C-BC73-4C1D-8E26-FE23D5053B1D}" srcOrd="0" destOrd="0" presId="urn:microsoft.com/office/officeart/2005/8/layout/hierarchy2"/>
    <dgm:cxn modelId="{F4C45CE4-9DA8-4948-96D2-4E5BCB571785}" type="presParOf" srcId="{66B57EA0-D9DC-4CE4-9EB8-49705C1F75AF}" destId="{B06CC68D-09DF-4B78-8355-DD487F107B3A}" srcOrd="1" destOrd="0" presId="urn:microsoft.com/office/officeart/2005/8/layout/hierarchy2"/>
    <dgm:cxn modelId="{9E40DD74-09DD-43E1-8659-34D3E55776FA}" type="presParOf" srcId="{B06CC68D-09DF-4B78-8355-DD487F107B3A}" destId="{9B9F0F83-F7BA-49E5-ADA1-A68F3F1D0A46}" srcOrd="0" destOrd="0" presId="urn:microsoft.com/office/officeart/2005/8/layout/hierarchy2"/>
    <dgm:cxn modelId="{4EB8C42F-7E25-4BFB-838C-BF8CB2C01295}" type="presParOf" srcId="{B06CC68D-09DF-4B78-8355-DD487F107B3A}" destId="{14266D9C-3098-4548-872C-E8D45E96F9CE}" srcOrd="1" destOrd="0" presId="urn:microsoft.com/office/officeart/2005/8/layout/hierarchy2"/>
    <dgm:cxn modelId="{FDA47210-B84A-489F-8E35-69F02026637B}" type="presParOf" srcId="{14266D9C-3098-4548-872C-E8D45E96F9CE}" destId="{EAA429D6-D0F5-41ED-88BB-681F1C245CFC}" srcOrd="0" destOrd="0" presId="urn:microsoft.com/office/officeart/2005/8/layout/hierarchy2"/>
    <dgm:cxn modelId="{AB583C6D-C46D-48FB-B12B-288EB43A71CC}" type="presParOf" srcId="{EAA429D6-D0F5-41ED-88BB-681F1C245CFC}" destId="{BA034573-ABB3-4F94-BFE9-B9E064A105C8}" srcOrd="0" destOrd="0" presId="urn:microsoft.com/office/officeart/2005/8/layout/hierarchy2"/>
    <dgm:cxn modelId="{97F7E39C-14C9-4492-91C1-E5C864AA3FE5}" type="presParOf" srcId="{14266D9C-3098-4548-872C-E8D45E96F9CE}" destId="{3563C9C6-6B49-4D00-9169-10F6E541A0D7}" srcOrd="1" destOrd="0" presId="urn:microsoft.com/office/officeart/2005/8/layout/hierarchy2"/>
    <dgm:cxn modelId="{105AEF4D-6BDB-4CA7-898F-FE1CDF076DDD}" type="presParOf" srcId="{3563C9C6-6B49-4D00-9169-10F6E541A0D7}" destId="{13081D97-15CC-4D1B-9CE8-9E2C35CFB88A}" srcOrd="0" destOrd="0" presId="urn:microsoft.com/office/officeart/2005/8/layout/hierarchy2"/>
    <dgm:cxn modelId="{9F326083-E849-40B6-B0DC-215BF058AC75}" type="presParOf" srcId="{3563C9C6-6B49-4D00-9169-10F6E541A0D7}" destId="{20F3548E-0531-48A3-B071-1F430C858D6F}" srcOrd="1" destOrd="0" presId="urn:microsoft.com/office/officeart/2005/8/layout/hierarchy2"/>
    <dgm:cxn modelId="{034DDE9C-3011-4426-A8AF-EBE126CECECA}" type="presParOf" srcId="{20F3548E-0531-48A3-B071-1F430C858D6F}" destId="{94AD7721-9A8E-46F7-8ECA-8E96FFABA040}" srcOrd="0" destOrd="0" presId="urn:microsoft.com/office/officeart/2005/8/layout/hierarchy2"/>
    <dgm:cxn modelId="{B00A7064-8C2C-433B-A61C-6DF2DC59393F}" type="presParOf" srcId="{94AD7721-9A8E-46F7-8ECA-8E96FFABA040}" destId="{F3A3634D-1036-4809-B653-531F283ABCEE}" srcOrd="0" destOrd="0" presId="urn:microsoft.com/office/officeart/2005/8/layout/hierarchy2"/>
    <dgm:cxn modelId="{E9D5E43F-F7B7-4A96-8A40-391A833F9108}" type="presParOf" srcId="{20F3548E-0531-48A3-B071-1F430C858D6F}" destId="{06205B6E-E2A0-4420-98CD-0CD0E565000F}" srcOrd="1" destOrd="0" presId="urn:microsoft.com/office/officeart/2005/8/layout/hierarchy2"/>
    <dgm:cxn modelId="{DC4AEE01-750C-4B3E-BD27-B17A285A2F5E}" type="presParOf" srcId="{06205B6E-E2A0-4420-98CD-0CD0E565000F}" destId="{6628DBB5-930C-4201-AEB9-AFADC6A25504}" srcOrd="0" destOrd="0" presId="urn:microsoft.com/office/officeart/2005/8/layout/hierarchy2"/>
    <dgm:cxn modelId="{A8A15546-8950-45FD-8AE4-A332E396DA51}" type="presParOf" srcId="{06205B6E-E2A0-4420-98CD-0CD0E565000F}" destId="{E5448790-F4BC-43EA-83FA-6EFEF8014468}" srcOrd="1" destOrd="0" presId="urn:microsoft.com/office/officeart/2005/8/layout/hierarchy2"/>
    <dgm:cxn modelId="{603AA472-C905-49E1-BCAD-F53578085613}" type="presParOf" srcId="{14266D9C-3098-4548-872C-E8D45E96F9CE}" destId="{74920093-821B-4E61-83AF-EF97B58B7CC2}" srcOrd="2" destOrd="0" presId="urn:microsoft.com/office/officeart/2005/8/layout/hierarchy2"/>
    <dgm:cxn modelId="{A55C016F-99EC-43F0-9F30-2B5046B3D5EF}" type="presParOf" srcId="{74920093-821B-4E61-83AF-EF97B58B7CC2}" destId="{8B9AC7AF-F69B-4C43-9B35-528717BD3F47}" srcOrd="0" destOrd="0" presId="urn:microsoft.com/office/officeart/2005/8/layout/hierarchy2"/>
    <dgm:cxn modelId="{2CCAE9BB-F362-463D-8274-303DB1D1DAF5}" type="presParOf" srcId="{14266D9C-3098-4548-872C-E8D45E96F9CE}" destId="{79435DB1-B679-4F2E-BB03-148283CEB15E}" srcOrd="3" destOrd="0" presId="urn:microsoft.com/office/officeart/2005/8/layout/hierarchy2"/>
    <dgm:cxn modelId="{18DF9303-A8FC-45FC-AEF5-84FE262DAD63}" type="presParOf" srcId="{79435DB1-B679-4F2E-BB03-148283CEB15E}" destId="{ED59BE9E-3EDF-4D6D-BDB7-824D9B174056}" srcOrd="0" destOrd="0" presId="urn:microsoft.com/office/officeart/2005/8/layout/hierarchy2"/>
    <dgm:cxn modelId="{6F3726AC-7146-467E-84F9-B0AAE45C11B1}" type="presParOf" srcId="{79435DB1-B679-4F2E-BB03-148283CEB15E}" destId="{AD2D0F39-C70E-4624-9094-D6C00AC007C4}" srcOrd="1" destOrd="0" presId="urn:microsoft.com/office/officeart/2005/8/layout/hierarchy2"/>
    <dgm:cxn modelId="{5D5DFC94-42AA-414F-ABEB-083B263F72FF}" type="presParOf" srcId="{AD2D0F39-C70E-4624-9094-D6C00AC007C4}" destId="{9C46714E-B104-461C-9947-7FE83EDAFFAD}" srcOrd="0" destOrd="0" presId="urn:microsoft.com/office/officeart/2005/8/layout/hierarchy2"/>
    <dgm:cxn modelId="{358E8528-CE85-467A-A886-EFBF8DD3AA51}" type="presParOf" srcId="{9C46714E-B104-461C-9947-7FE83EDAFFAD}" destId="{C16A345D-1940-42A9-959A-A650F6CBB9CD}" srcOrd="0" destOrd="0" presId="urn:microsoft.com/office/officeart/2005/8/layout/hierarchy2"/>
    <dgm:cxn modelId="{C026437A-8985-4D20-ABB8-B5D54A2758CB}" type="presParOf" srcId="{AD2D0F39-C70E-4624-9094-D6C00AC007C4}" destId="{93A0B87E-26D2-46D2-9822-C4122AAEA259}" srcOrd="1" destOrd="0" presId="urn:microsoft.com/office/officeart/2005/8/layout/hierarchy2"/>
    <dgm:cxn modelId="{83E60CB2-C833-4CCF-A659-757092ACDE0C}" type="presParOf" srcId="{93A0B87E-26D2-46D2-9822-C4122AAEA259}" destId="{BF5111DA-462D-4588-910C-FF07DE89E9F2}" srcOrd="0" destOrd="0" presId="urn:microsoft.com/office/officeart/2005/8/layout/hierarchy2"/>
    <dgm:cxn modelId="{FE46F959-D5AD-412A-BA3C-449EDDC7E4EF}" type="presParOf" srcId="{93A0B87E-26D2-46D2-9822-C4122AAEA259}" destId="{4E4E077E-0561-42F5-8D15-6552ADF939AB}" srcOrd="1" destOrd="0" presId="urn:microsoft.com/office/officeart/2005/8/layout/hierarchy2"/>
    <dgm:cxn modelId="{BBEC1C83-048B-44D4-A4BD-9AC1A9E910CE}" type="presParOf" srcId="{AC7E6E74-0B2F-486D-8884-C0FA40A03AFD}" destId="{B22044C4-4A8C-46F7-8914-C28D523709D5}" srcOrd="2" destOrd="0" presId="urn:microsoft.com/office/officeart/2005/8/layout/hierarchy2"/>
    <dgm:cxn modelId="{351081B0-0665-4DD6-B027-9BCA82FAB2AA}" type="presParOf" srcId="{B22044C4-4A8C-46F7-8914-C28D523709D5}" destId="{790D83B9-FB4F-4030-ACC6-72BDE8658C87}" srcOrd="0" destOrd="0" presId="urn:microsoft.com/office/officeart/2005/8/layout/hierarchy2"/>
    <dgm:cxn modelId="{B38A8DC9-3621-4D38-932E-93284E0FE25B}" type="presParOf" srcId="{AC7E6E74-0B2F-486D-8884-C0FA40A03AFD}" destId="{8FF50B5A-14F7-4130-B9AF-5D073BAA93AF}" srcOrd="3" destOrd="0" presId="urn:microsoft.com/office/officeart/2005/8/layout/hierarchy2"/>
    <dgm:cxn modelId="{0DE9F790-7573-4F02-B3E8-EA619B4CB563}" type="presParOf" srcId="{8FF50B5A-14F7-4130-B9AF-5D073BAA93AF}" destId="{F462C6CC-AE04-4789-9010-B19A5BAB4ED7}" srcOrd="0" destOrd="0" presId="urn:microsoft.com/office/officeart/2005/8/layout/hierarchy2"/>
    <dgm:cxn modelId="{680B2604-9B4B-42BD-A163-4D61E78BB571}" type="presParOf" srcId="{8FF50B5A-14F7-4130-B9AF-5D073BAA93AF}" destId="{3B076F34-874D-496A-B838-02C6D735D700}" srcOrd="1" destOrd="0" presId="urn:microsoft.com/office/officeart/2005/8/layout/hierarchy2"/>
    <dgm:cxn modelId="{081C6FFC-AE06-4E21-A5EC-E502CCDF60B7}" type="presParOf" srcId="{3B076F34-874D-496A-B838-02C6D735D700}" destId="{5F70E51E-F8E0-4011-AE27-0FC741AE3F60}" srcOrd="0" destOrd="0" presId="urn:microsoft.com/office/officeart/2005/8/layout/hierarchy2"/>
    <dgm:cxn modelId="{44CDB09E-7650-40CF-9C9B-C5A538CD8573}" type="presParOf" srcId="{5F70E51E-F8E0-4011-AE27-0FC741AE3F60}" destId="{EC6A4352-1850-43B5-B151-C9D52D2015AC}" srcOrd="0" destOrd="0" presId="urn:microsoft.com/office/officeart/2005/8/layout/hierarchy2"/>
    <dgm:cxn modelId="{94B201FC-244C-4587-A06A-648A4B47854E}" type="presParOf" srcId="{3B076F34-874D-496A-B838-02C6D735D700}" destId="{EC1B3C2C-F298-4ADF-8125-108D29EFEF54}" srcOrd="1" destOrd="0" presId="urn:microsoft.com/office/officeart/2005/8/layout/hierarchy2"/>
    <dgm:cxn modelId="{3A5ED01C-24E1-4E31-B03D-C3FFAAE49220}" type="presParOf" srcId="{EC1B3C2C-F298-4ADF-8125-108D29EFEF54}" destId="{712344BC-8C1E-4BA0-BEAA-89E5D7DAB00C}" srcOrd="0" destOrd="0" presId="urn:microsoft.com/office/officeart/2005/8/layout/hierarchy2"/>
    <dgm:cxn modelId="{CF24C9BE-0254-4EFD-8BDD-3B9D99A1BABD}" type="presParOf" srcId="{EC1B3C2C-F298-4ADF-8125-108D29EFEF54}" destId="{F9F70F8E-7F4C-4D73-8F89-548BD3BF298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CFCB95-2BD5-4E57-B19C-B1478BDA1142}">
      <dsp:nvSpPr>
        <dsp:cNvPr id="0" name=""/>
        <dsp:cNvSpPr/>
      </dsp:nvSpPr>
      <dsp:spPr>
        <a:xfrm>
          <a:off x="9762259" y="2077294"/>
          <a:ext cx="1672086" cy="836043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Heebo" pitchFamily="2" charset="-79"/>
              <a:cs typeface="Heebo" pitchFamily="2" charset="-79"/>
            </a:rPr>
            <a:t>9 תנאי סף לביזור</a:t>
          </a:r>
        </a:p>
      </dsp:txBody>
      <dsp:txXfrm>
        <a:off x="9786746" y="2101781"/>
        <a:ext cx="1623112" cy="787069"/>
      </dsp:txXfrm>
    </dsp:sp>
    <dsp:sp modelId="{BD000085-CBB0-41E8-A2F8-C8877C26AB81}">
      <dsp:nvSpPr>
        <dsp:cNvPr id="0" name=""/>
        <dsp:cNvSpPr/>
      </dsp:nvSpPr>
      <dsp:spPr>
        <a:xfrm rot="13668529">
          <a:off x="8929906" y="2109582"/>
          <a:ext cx="995872" cy="33618"/>
        </a:xfrm>
        <a:custGeom>
          <a:avLst/>
          <a:gdLst/>
          <a:ahLst/>
          <a:cxnLst/>
          <a:rect l="0" t="0" r="0" b="0"/>
          <a:pathLst>
            <a:path>
              <a:moveTo>
                <a:pt x="0" y="16809"/>
              </a:moveTo>
              <a:lnTo>
                <a:pt x="995872" y="168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Heebo" pitchFamily="2" charset="-79"/>
            <a:cs typeface="Heebo" pitchFamily="2" charset="-79"/>
          </a:endParaRPr>
        </a:p>
      </dsp:txBody>
      <dsp:txXfrm rot="10800000">
        <a:off x="9402945" y="2101494"/>
        <a:ext cx="49793" cy="49793"/>
      </dsp:txXfrm>
    </dsp:sp>
    <dsp:sp modelId="{20041FDD-7492-4CEA-848C-3D880DFE9CD4}">
      <dsp:nvSpPr>
        <dsp:cNvPr id="0" name=""/>
        <dsp:cNvSpPr/>
      </dsp:nvSpPr>
      <dsp:spPr>
        <a:xfrm>
          <a:off x="7421339" y="1339444"/>
          <a:ext cx="1672086" cy="836043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Heebo" pitchFamily="2" charset="-79"/>
              <a:cs typeface="Heebo" pitchFamily="2" charset="-79"/>
            </a:rPr>
            <a:t>רשות עוברת את תנאי הסף</a:t>
          </a:r>
        </a:p>
      </dsp:txBody>
      <dsp:txXfrm>
        <a:off x="7445826" y="1363931"/>
        <a:ext cx="1623112" cy="787069"/>
      </dsp:txXfrm>
    </dsp:sp>
    <dsp:sp modelId="{D563917F-7450-4783-867A-27769373EC7D}">
      <dsp:nvSpPr>
        <dsp:cNvPr id="0" name=""/>
        <dsp:cNvSpPr/>
      </dsp:nvSpPr>
      <dsp:spPr>
        <a:xfrm rot="10800000">
          <a:off x="6752504" y="1740657"/>
          <a:ext cx="668834" cy="33618"/>
        </a:xfrm>
        <a:custGeom>
          <a:avLst/>
          <a:gdLst/>
          <a:ahLst/>
          <a:cxnLst/>
          <a:rect l="0" t="0" r="0" b="0"/>
          <a:pathLst>
            <a:path>
              <a:moveTo>
                <a:pt x="0" y="16809"/>
              </a:moveTo>
              <a:lnTo>
                <a:pt x="668834" y="168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Heebo" pitchFamily="2" charset="-79"/>
            <a:cs typeface="Heebo" pitchFamily="2" charset="-79"/>
          </a:endParaRPr>
        </a:p>
      </dsp:txBody>
      <dsp:txXfrm rot="10800000">
        <a:off x="7070201" y="1740745"/>
        <a:ext cx="33441" cy="33441"/>
      </dsp:txXfrm>
    </dsp:sp>
    <dsp:sp modelId="{9B9F0F83-F7BA-49E5-ADA1-A68F3F1D0A46}">
      <dsp:nvSpPr>
        <dsp:cNvPr id="0" name=""/>
        <dsp:cNvSpPr/>
      </dsp:nvSpPr>
      <dsp:spPr>
        <a:xfrm>
          <a:off x="4682412" y="825194"/>
          <a:ext cx="2070092" cy="1864543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Heebo" pitchFamily="2" charset="-79"/>
              <a:cs typeface="Heebo" pitchFamily="2" charset="-79"/>
            </a:rPr>
            <a:t>ניקוד מצטבר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Heebo" pitchFamily="2" charset="-79"/>
              <a:cs typeface="Heebo" pitchFamily="2" charset="-79"/>
            </a:rPr>
            <a:t>12 תנאים: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Heebo" pitchFamily="2" charset="-79"/>
              <a:cs typeface="Heebo" pitchFamily="2" charset="-79"/>
            </a:rPr>
            <a:t>60% מנהל כספי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Heebo" pitchFamily="2" charset="-79"/>
              <a:cs typeface="Heebo" pitchFamily="2" charset="-79"/>
            </a:rPr>
            <a:t>40% מנהל תקין</a:t>
          </a:r>
        </a:p>
      </dsp:txBody>
      <dsp:txXfrm>
        <a:off x="4737023" y="879805"/>
        <a:ext cx="1960870" cy="1755321"/>
      </dsp:txXfrm>
    </dsp:sp>
    <dsp:sp modelId="{EAA429D6-D0F5-41ED-88BB-681F1C245CFC}">
      <dsp:nvSpPr>
        <dsp:cNvPr id="0" name=""/>
        <dsp:cNvSpPr/>
      </dsp:nvSpPr>
      <dsp:spPr>
        <a:xfrm rot="12942401">
          <a:off x="3936158" y="1500294"/>
          <a:ext cx="823672" cy="33618"/>
        </a:xfrm>
        <a:custGeom>
          <a:avLst/>
          <a:gdLst/>
          <a:ahLst/>
          <a:cxnLst/>
          <a:rect l="0" t="0" r="0" b="0"/>
          <a:pathLst>
            <a:path>
              <a:moveTo>
                <a:pt x="0" y="16809"/>
              </a:moveTo>
              <a:lnTo>
                <a:pt x="823672" y="168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Heebo" pitchFamily="2" charset="-79"/>
            <a:cs typeface="Heebo" pitchFamily="2" charset="-79"/>
          </a:endParaRPr>
        </a:p>
      </dsp:txBody>
      <dsp:txXfrm rot="10800000">
        <a:off x="4327403" y="1496512"/>
        <a:ext cx="41183" cy="41183"/>
      </dsp:txXfrm>
    </dsp:sp>
    <dsp:sp modelId="{13081D97-15CC-4D1B-9CE8-9E2C35CFB88A}">
      <dsp:nvSpPr>
        <dsp:cNvPr id="0" name=""/>
        <dsp:cNvSpPr/>
      </dsp:nvSpPr>
      <dsp:spPr>
        <a:xfrm>
          <a:off x="2341491" y="858720"/>
          <a:ext cx="1672086" cy="836043"/>
        </a:xfrm>
        <a:prstGeom prst="roundRect">
          <a:avLst>
            <a:gd name="adj" fmla="val 10000"/>
          </a:avLst>
        </a:prstGeom>
        <a:solidFill>
          <a:srgbClr val="006F9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Heebo" pitchFamily="2" charset="-79"/>
              <a:cs typeface="Heebo" pitchFamily="2" charset="-79"/>
            </a:rPr>
            <a:t>ציון גבוה מ-80</a:t>
          </a:r>
        </a:p>
      </dsp:txBody>
      <dsp:txXfrm>
        <a:off x="2365978" y="883207"/>
        <a:ext cx="1623112" cy="787069"/>
      </dsp:txXfrm>
    </dsp:sp>
    <dsp:sp modelId="{94AD7721-9A8E-46F7-8ECA-8E96FFABA040}">
      <dsp:nvSpPr>
        <dsp:cNvPr id="0" name=""/>
        <dsp:cNvSpPr/>
      </dsp:nvSpPr>
      <dsp:spPr>
        <a:xfrm rot="10800000">
          <a:off x="1672657" y="1259932"/>
          <a:ext cx="668834" cy="33618"/>
        </a:xfrm>
        <a:custGeom>
          <a:avLst/>
          <a:gdLst/>
          <a:ahLst/>
          <a:cxnLst/>
          <a:rect l="0" t="0" r="0" b="0"/>
          <a:pathLst>
            <a:path>
              <a:moveTo>
                <a:pt x="0" y="16809"/>
              </a:moveTo>
              <a:lnTo>
                <a:pt x="668834" y="168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Heebo" pitchFamily="2" charset="-79"/>
            <a:cs typeface="Heebo" pitchFamily="2" charset="-79"/>
          </a:endParaRPr>
        </a:p>
      </dsp:txBody>
      <dsp:txXfrm rot="10800000">
        <a:off x="1990353" y="1260020"/>
        <a:ext cx="33441" cy="33441"/>
      </dsp:txXfrm>
    </dsp:sp>
    <dsp:sp modelId="{6628DBB5-930C-4201-AEB9-AFADC6A25504}">
      <dsp:nvSpPr>
        <dsp:cNvPr id="0" name=""/>
        <dsp:cNvSpPr/>
      </dsp:nvSpPr>
      <dsp:spPr>
        <a:xfrm>
          <a:off x="571" y="858720"/>
          <a:ext cx="1672086" cy="836043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Heebo" pitchFamily="2" charset="-79"/>
              <a:cs typeface="Heebo" pitchFamily="2" charset="-79"/>
            </a:rPr>
            <a:t>דירוג 1- ביזור מלא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Heebo" pitchFamily="2" charset="-79"/>
              <a:cs typeface="Heebo" pitchFamily="2" charset="-79"/>
            </a:rPr>
            <a:t>56 רשויות </a:t>
          </a:r>
        </a:p>
      </dsp:txBody>
      <dsp:txXfrm>
        <a:off x="25058" y="883207"/>
        <a:ext cx="1623112" cy="787069"/>
      </dsp:txXfrm>
    </dsp:sp>
    <dsp:sp modelId="{74920093-821B-4E61-83AF-EF97B58B7CC2}">
      <dsp:nvSpPr>
        <dsp:cNvPr id="0" name=""/>
        <dsp:cNvSpPr/>
      </dsp:nvSpPr>
      <dsp:spPr>
        <a:xfrm rot="8657599">
          <a:off x="3936158" y="1981019"/>
          <a:ext cx="823672" cy="33618"/>
        </a:xfrm>
        <a:custGeom>
          <a:avLst/>
          <a:gdLst/>
          <a:ahLst/>
          <a:cxnLst/>
          <a:rect l="0" t="0" r="0" b="0"/>
          <a:pathLst>
            <a:path>
              <a:moveTo>
                <a:pt x="0" y="16809"/>
              </a:moveTo>
              <a:lnTo>
                <a:pt x="823672" y="168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Heebo" pitchFamily="2" charset="-79"/>
            <a:cs typeface="Heebo" pitchFamily="2" charset="-79"/>
          </a:endParaRPr>
        </a:p>
      </dsp:txBody>
      <dsp:txXfrm rot="10800000">
        <a:off x="4327403" y="1977236"/>
        <a:ext cx="41183" cy="41183"/>
      </dsp:txXfrm>
    </dsp:sp>
    <dsp:sp modelId="{ED59BE9E-3EDF-4D6D-BDB7-824D9B174056}">
      <dsp:nvSpPr>
        <dsp:cNvPr id="0" name=""/>
        <dsp:cNvSpPr/>
      </dsp:nvSpPr>
      <dsp:spPr>
        <a:xfrm>
          <a:off x="2341491" y="1820169"/>
          <a:ext cx="1672086" cy="836043"/>
        </a:xfrm>
        <a:prstGeom prst="roundRect">
          <a:avLst>
            <a:gd name="adj" fmla="val 10000"/>
          </a:avLst>
        </a:prstGeom>
        <a:solidFill>
          <a:srgbClr val="006F9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Heebo" pitchFamily="2" charset="-79"/>
              <a:cs typeface="Heebo" pitchFamily="2" charset="-79"/>
            </a:rPr>
            <a:t>ציון קטן מ-80</a:t>
          </a:r>
        </a:p>
      </dsp:txBody>
      <dsp:txXfrm>
        <a:off x="2365978" y="1844656"/>
        <a:ext cx="1623112" cy="787069"/>
      </dsp:txXfrm>
    </dsp:sp>
    <dsp:sp modelId="{9C46714E-B104-461C-9947-7FE83EDAFFAD}">
      <dsp:nvSpPr>
        <dsp:cNvPr id="0" name=""/>
        <dsp:cNvSpPr/>
      </dsp:nvSpPr>
      <dsp:spPr>
        <a:xfrm rot="10800000">
          <a:off x="1672657" y="2221381"/>
          <a:ext cx="668834" cy="33618"/>
        </a:xfrm>
        <a:custGeom>
          <a:avLst/>
          <a:gdLst/>
          <a:ahLst/>
          <a:cxnLst/>
          <a:rect l="0" t="0" r="0" b="0"/>
          <a:pathLst>
            <a:path>
              <a:moveTo>
                <a:pt x="0" y="16809"/>
              </a:moveTo>
              <a:lnTo>
                <a:pt x="668834" y="168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Heebo" pitchFamily="2" charset="-79"/>
            <a:cs typeface="Heebo" pitchFamily="2" charset="-79"/>
          </a:endParaRPr>
        </a:p>
      </dsp:txBody>
      <dsp:txXfrm rot="10800000">
        <a:off x="1990353" y="2221470"/>
        <a:ext cx="33441" cy="33441"/>
      </dsp:txXfrm>
    </dsp:sp>
    <dsp:sp modelId="{BF5111DA-462D-4588-910C-FF07DE89E9F2}">
      <dsp:nvSpPr>
        <dsp:cNvPr id="0" name=""/>
        <dsp:cNvSpPr/>
      </dsp:nvSpPr>
      <dsp:spPr>
        <a:xfrm>
          <a:off x="571" y="1820169"/>
          <a:ext cx="1672086" cy="836043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Heebo" pitchFamily="2" charset="-79"/>
              <a:cs typeface="Heebo" pitchFamily="2" charset="-79"/>
            </a:rPr>
            <a:t>דירוג 2- ביזור חלקי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Heebo" pitchFamily="2" charset="-79"/>
              <a:cs typeface="Heebo" pitchFamily="2" charset="-79"/>
            </a:rPr>
            <a:t>56 רשויות</a:t>
          </a:r>
        </a:p>
      </dsp:txBody>
      <dsp:txXfrm>
        <a:off x="25058" y="1844656"/>
        <a:ext cx="1623112" cy="787069"/>
      </dsp:txXfrm>
    </dsp:sp>
    <dsp:sp modelId="{B22044C4-4A8C-46F7-8914-C28D523709D5}">
      <dsp:nvSpPr>
        <dsp:cNvPr id="0" name=""/>
        <dsp:cNvSpPr/>
      </dsp:nvSpPr>
      <dsp:spPr>
        <a:xfrm rot="7931471">
          <a:off x="8929906" y="2847431"/>
          <a:ext cx="995872" cy="33618"/>
        </a:xfrm>
        <a:custGeom>
          <a:avLst/>
          <a:gdLst/>
          <a:ahLst/>
          <a:cxnLst/>
          <a:rect l="0" t="0" r="0" b="0"/>
          <a:pathLst>
            <a:path>
              <a:moveTo>
                <a:pt x="0" y="16809"/>
              </a:moveTo>
              <a:lnTo>
                <a:pt x="995872" y="168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Heebo" pitchFamily="2" charset="-79"/>
            <a:cs typeface="Heebo" pitchFamily="2" charset="-79"/>
          </a:endParaRPr>
        </a:p>
      </dsp:txBody>
      <dsp:txXfrm rot="10800000">
        <a:off x="9402945" y="2839344"/>
        <a:ext cx="49793" cy="49793"/>
      </dsp:txXfrm>
    </dsp:sp>
    <dsp:sp modelId="{F462C6CC-AE04-4789-9010-B19A5BAB4ED7}">
      <dsp:nvSpPr>
        <dsp:cNvPr id="0" name=""/>
        <dsp:cNvSpPr/>
      </dsp:nvSpPr>
      <dsp:spPr>
        <a:xfrm>
          <a:off x="7421339" y="2815144"/>
          <a:ext cx="1672086" cy="836043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Heebo" pitchFamily="2" charset="-79"/>
              <a:cs typeface="Heebo" pitchFamily="2" charset="-79"/>
            </a:rPr>
            <a:t>רשות לא עוברת את תנאי הסף</a:t>
          </a:r>
        </a:p>
      </dsp:txBody>
      <dsp:txXfrm>
        <a:off x="7445826" y="2839631"/>
        <a:ext cx="1623112" cy="787069"/>
      </dsp:txXfrm>
    </dsp:sp>
    <dsp:sp modelId="{5F70E51E-F8E0-4011-AE27-0FC741AE3F60}">
      <dsp:nvSpPr>
        <dsp:cNvPr id="0" name=""/>
        <dsp:cNvSpPr/>
      </dsp:nvSpPr>
      <dsp:spPr>
        <a:xfrm rot="10800000">
          <a:off x="6752504" y="3216356"/>
          <a:ext cx="668834" cy="33618"/>
        </a:xfrm>
        <a:custGeom>
          <a:avLst/>
          <a:gdLst/>
          <a:ahLst/>
          <a:cxnLst/>
          <a:rect l="0" t="0" r="0" b="0"/>
          <a:pathLst>
            <a:path>
              <a:moveTo>
                <a:pt x="0" y="16809"/>
              </a:moveTo>
              <a:lnTo>
                <a:pt x="668834" y="168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Heebo" pitchFamily="2" charset="-79"/>
            <a:cs typeface="Heebo" pitchFamily="2" charset="-79"/>
          </a:endParaRPr>
        </a:p>
      </dsp:txBody>
      <dsp:txXfrm rot="10800000">
        <a:off x="7070201" y="3216444"/>
        <a:ext cx="33441" cy="33441"/>
      </dsp:txXfrm>
    </dsp:sp>
    <dsp:sp modelId="{712344BC-8C1E-4BA0-BEAA-89E5D7DAB00C}">
      <dsp:nvSpPr>
        <dsp:cNvPr id="0" name=""/>
        <dsp:cNvSpPr/>
      </dsp:nvSpPr>
      <dsp:spPr>
        <a:xfrm>
          <a:off x="5080418" y="2815144"/>
          <a:ext cx="1672086" cy="836043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Heebo" pitchFamily="2" charset="-79"/>
              <a:cs typeface="Heebo" pitchFamily="2" charset="-79"/>
            </a:rPr>
            <a:t>דירוג 3- ללא ביזור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Heebo" pitchFamily="2" charset="-79"/>
              <a:cs typeface="Heebo" pitchFamily="2" charset="-79"/>
            </a:rPr>
            <a:t>סה"כ 143 רשויות</a:t>
          </a:r>
        </a:p>
      </dsp:txBody>
      <dsp:txXfrm>
        <a:off x="5104905" y="2839631"/>
        <a:ext cx="1623112" cy="7870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9" y="1"/>
            <a:ext cx="2945661" cy="496491"/>
          </a:xfrm>
          <a:prstGeom prst="rect">
            <a:avLst/>
          </a:prstGeom>
        </p:spPr>
        <p:txBody>
          <a:bodyPr vert="horz" lIns="91404" tIns="45704" rIns="91404" bIns="45704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6" y="1"/>
            <a:ext cx="2945661" cy="496491"/>
          </a:xfrm>
          <a:prstGeom prst="rect">
            <a:avLst/>
          </a:prstGeom>
        </p:spPr>
        <p:txBody>
          <a:bodyPr vert="horz" lIns="91404" tIns="45704" rIns="91404" bIns="45704" rtlCol="1"/>
          <a:lstStyle>
            <a:lvl1pPr algn="l">
              <a:defRPr sz="1200"/>
            </a:lvl1pPr>
          </a:lstStyle>
          <a:p>
            <a:fld id="{592D8C21-EDDA-4546-9AB5-DAF13BAACE7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2019" y="9431599"/>
            <a:ext cx="2945661" cy="496491"/>
          </a:xfrm>
          <a:prstGeom prst="rect">
            <a:avLst/>
          </a:prstGeom>
        </p:spPr>
        <p:txBody>
          <a:bodyPr vert="horz" lIns="91404" tIns="45704" rIns="91404" bIns="45704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6" y="9431599"/>
            <a:ext cx="2945661" cy="496491"/>
          </a:xfrm>
          <a:prstGeom prst="rect">
            <a:avLst/>
          </a:prstGeom>
        </p:spPr>
        <p:txBody>
          <a:bodyPr vert="horz" lIns="91404" tIns="45704" rIns="91404" bIns="45704" rtlCol="1" anchor="b"/>
          <a:lstStyle>
            <a:lvl1pPr algn="l">
              <a:defRPr sz="1200"/>
            </a:lvl1pPr>
          </a:lstStyle>
          <a:p>
            <a:fld id="{8EDEE846-9AD6-4F44-A8FC-D4693B87218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9516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9" y="1"/>
            <a:ext cx="2945661" cy="496491"/>
          </a:xfrm>
          <a:prstGeom prst="rect">
            <a:avLst/>
          </a:prstGeom>
        </p:spPr>
        <p:txBody>
          <a:bodyPr vert="horz" lIns="91404" tIns="45704" rIns="91404" bIns="45704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1"/>
            <a:ext cx="2945661" cy="496491"/>
          </a:xfrm>
          <a:prstGeom prst="rect">
            <a:avLst/>
          </a:prstGeom>
        </p:spPr>
        <p:txBody>
          <a:bodyPr vert="horz" lIns="91404" tIns="45704" rIns="91404" bIns="45704" rtlCol="1"/>
          <a:lstStyle>
            <a:lvl1pPr algn="l">
              <a:defRPr sz="1200"/>
            </a:lvl1pPr>
          </a:lstStyle>
          <a:p>
            <a:fld id="{D3F9631C-F174-422A-94DC-D4629CD1F047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4" tIns="45704" rIns="91404" bIns="45704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768" y="4716662"/>
            <a:ext cx="5438140" cy="4468416"/>
          </a:xfrm>
          <a:prstGeom prst="rect">
            <a:avLst/>
          </a:prstGeom>
        </p:spPr>
        <p:txBody>
          <a:bodyPr vert="horz" lIns="91404" tIns="45704" rIns="91404" bIns="45704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2019" y="9431599"/>
            <a:ext cx="2945661" cy="496491"/>
          </a:xfrm>
          <a:prstGeom prst="rect">
            <a:avLst/>
          </a:prstGeom>
        </p:spPr>
        <p:txBody>
          <a:bodyPr vert="horz" lIns="91404" tIns="45704" rIns="91404" bIns="45704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31599"/>
            <a:ext cx="2945661" cy="496491"/>
          </a:xfrm>
          <a:prstGeom prst="rect">
            <a:avLst/>
          </a:prstGeom>
        </p:spPr>
        <p:txBody>
          <a:bodyPr vert="horz" lIns="91404" tIns="45704" rIns="91404" bIns="45704" rtlCol="1" anchor="b"/>
          <a:lstStyle>
            <a:lvl1pPr algn="l">
              <a:defRPr sz="1200"/>
            </a:lvl1pPr>
          </a:lstStyle>
          <a:p>
            <a:fld id="{8F5E0D67-A332-40B3-88E3-14BD517C95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33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מגיע ל – 264</a:t>
            </a:r>
          </a:p>
          <a:p>
            <a:r>
              <a:rPr lang="he-IL" dirty="0"/>
              <a:t>יש 67 חשבים מלווים</a:t>
            </a:r>
            <a:endParaRPr lang="en-US" dirty="0"/>
          </a:p>
          <a:p>
            <a:r>
              <a:rPr lang="he-IL" dirty="0"/>
              <a:t>במגזר</a:t>
            </a:r>
            <a:r>
              <a:rPr lang="he-IL" baseline="0" dirty="0"/>
              <a:t> היהודי – מרבית הרשויות איתנות/יציבות</a:t>
            </a:r>
          </a:p>
          <a:p>
            <a:r>
              <a:rPr lang="he-IL" baseline="0" dirty="0"/>
              <a:t>במגזר הערבי – אף רשות אינה איתנה/יציבה, וכולן ביניים ומטה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7B629-5FE7-41EF-922E-D331F3B9BACA}" type="slidenum">
              <a:rPr lang="x-none" smtClean="0"/>
              <a:t>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7027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E0D67-A332-40B3-88E3-14BD517C9549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0924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E0D67-A332-40B3-88E3-14BD517C9549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7133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7B629-5FE7-41EF-922E-D331F3B9BACA}" type="slidenum">
              <a:rPr lang="x-none" smtClean="0"/>
              <a:t>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72297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="0" u="none" baseline="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22259-E2C4-4340-886A-9B40A469DB38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6094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="0" u="none" baseline="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22259-E2C4-4340-886A-9B40A469DB38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8373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49136F-9EB5-46F1-9BCE-491D41666774}" type="slidenum">
              <a:rPr lang="he-IL" smtClean="0"/>
              <a:t>9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16256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49136F-9EB5-46F1-9BCE-491D41666774}" type="slidenum">
              <a:rPr lang="he-IL" smtClean="0"/>
              <a:t>10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346423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8287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200" dirty="0"/>
              <a:t>חלק מהנושאים יבוזרו לכלל הרשויות וחלקם יבוזרו באופן דיפרנציאלי על בסיס מדד הביזור</a:t>
            </a:r>
          </a:p>
          <a:p>
            <a:pPr eaLnBrk="1" hangingPunct="1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3AE693-A080-4D41-88DD-91EB6779A8D6}" type="slidenum">
              <a:rPr lang="he-IL" smtClean="0"/>
              <a:pPr>
                <a:defRPr/>
              </a:pPr>
              <a:t>11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15762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116E-08C9-48F3-9FB0-3123E0B3ACE2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00CE-0DDF-43C1-A929-A010C920A3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8977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116E-08C9-48F3-9FB0-3123E0B3ACE2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00CE-0DDF-43C1-A929-A010C920A3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5738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116E-08C9-48F3-9FB0-3123E0B3ACE2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00CE-0DDF-43C1-A929-A010C920A3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1244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9"/>
          <p:cNvSpPr/>
          <p:nvPr userDrawn="1"/>
        </p:nvSpPr>
        <p:spPr>
          <a:xfrm>
            <a:off x="0" y="-250734"/>
            <a:ext cx="12192000" cy="1304925"/>
          </a:xfrm>
          <a:prstGeom prst="rect">
            <a:avLst/>
          </a:prstGeom>
          <a:solidFill>
            <a:srgbClr val="FBFBF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A7B4D1-68A0-4AC4-B1EE-AC426EF1DA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9874" y="315863"/>
            <a:ext cx="8775399" cy="750197"/>
          </a:xfrm>
        </p:spPr>
        <p:txBody>
          <a:bodyPr>
            <a:normAutofit/>
          </a:bodyPr>
          <a:lstStyle>
            <a:lvl1pPr algn="r">
              <a:defRPr sz="3200" b="1">
                <a:solidFill>
                  <a:srgbClr val="23307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he-IL" dirty="0"/>
              <a:t>כותרת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99EE6-4828-42A8-A8A3-D2D38A682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101" y="1438274"/>
            <a:ext cx="10964173" cy="4924425"/>
          </a:xfrm>
        </p:spPr>
        <p:txBody>
          <a:bodyPr>
            <a:normAutofit/>
          </a:bodyPr>
          <a:lstStyle>
            <a:lvl1pPr marL="285750" indent="-285750" algn="r" rtl="1"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 lang="he-IL" sz="1800" kern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 lang="he-IL" sz="1800" kern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93663" indent="0" algn="r" rtl="1">
              <a:buNone/>
              <a:defRPr/>
            </a:lvl4pPr>
          </a:lstStyle>
          <a:p>
            <a:pPr lvl="3"/>
            <a:endParaRPr lang="he-IL" dirty="0"/>
          </a:p>
        </p:txBody>
      </p:sp>
      <p:grpSp>
        <p:nvGrpSpPr>
          <p:cNvPr id="6" name="קבוצה 5"/>
          <p:cNvGrpSpPr/>
          <p:nvPr userDrawn="1"/>
        </p:nvGrpSpPr>
        <p:grpSpPr>
          <a:xfrm>
            <a:off x="621101" y="257445"/>
            <a:ext cx="2001752" cy="796746"/>
            <a:chOff x="601748" y="309077"/>
            <a:chExt cx="2001752" cy="796746"/>
          </a:xfrm>
        </p:grpSpPr>
        <p:pic>
          <p:nvPicPr>
            <p:cNvPr id="5" name="תמונה 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748" y="309077"/>
              <a:ext cx="2001752" cy="796746"/>
            </a:xfrm>
            <a:prstGeom prst="rect">
              <a:avLst/>
            </a:prstGeom>
          </p:spPr>
        </p:pic>
        <p:sp>
          <p:nvSpPr>
            <p:cNvPr id="4" name="מלבן 3"/>
            <p:cNvSpPr/>
            <p:nvPr userDrawn="1"/>
          </p:nvSpPr>
          <p:spPr>
            <a:xfrm>
              <a:off x="621101" y="812800"/>
              <a:ext cx="1266966" cy="177800"/>
            </a:xfrm>
            <a:prstGeom prst="rect">
              <a:avLst/>
            </a:prstGeom>
            <a:solidFill>
              <a:srgbClr val="FBFB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192388574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7AB-D312-4829-8FD1-E4F79F4F669A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A03C-2FC1-4368-A593-260C04DED4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410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116E-08C9-48F3-9FB0-3123E0B3ACE2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00CE-0DDF-43C1-A929-A010C920A3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5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7AB-D312-4829-8FD1-E4F79F4F669A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A03C-2FC1-4368-A593-260C04DED4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26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116E-08C9-48F3-9FB0-3123E0B3ACE2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00CE-0DDF-43C1-A929-A010C920A3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8030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116E-08C9-48F3-9FB0-3123E0B3ACE2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00CE-0DDF-43C1-A929-A010C920A3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4544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116E-08C9-48F3-9FB0-3123E0B3ACE2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00CE-0DDF-43C1-A929-A010C920A3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8044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116E-08C9-48F3-9FB0-3123E0B3ACE2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00CE-0DDF-43C1-A929-A010C920A3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8459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116E-08C9-48F3-9FB0-3123E0B3ACE2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00CE-0DDF-43C1-A929-A010C920A3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829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717AB-D312-4829-8FD1-E4F79F4F669A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BA03C-2FC1-4368-A593-260C04DED4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338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image" Target="../media/image6.png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לבן 12"/>
          <p:cNvSpPr/>
          <p:nvPr/>
        </p:nvSpPr>
        <p:spPr>
          <a:xfrm>
            <a:off x="-28967" y="17002"/>
            <a:ext cx="1222083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429" y="980728"/>
            <a:ext cx="2288730" cy="636462"/>
          </a:xfrm>
          <a:prstGeom prst="rect">
            <a:avLst/>
          </a:prstGeom>
        </p:spPr>
      </p:pic>
      <p:grpSp>
        <p:nvGrpSpPr>
          <p:cNvPr id="10" name="קבוצה 9"/>
          <p:cNvGrpSpPr/>
          <p:nvPr/>
        </p:nvGrpSpPr>
        <p:grpSpPr>
          <a:xfrm>
            <a:off x="3330692" y="3194645"/>
            <a:ext cx="5827981" cy="1742875"/>
            <a:chOff x="3287688" y="2996952"/>
            <a:chExt cx="5616624" cy="1355948"/>
          </a:xfrm>
        </p:grpSpPr>
        <p:sp>
          <p:nvSpPr>
            <p:cNvPr id="9" name="מלבן 8"/>
            <p:cNvSpPr/>
            <p:nvPr/>
          </p:nvSpPr>
          <p:spPr>
            <a:xfrm>
              <a:off x="3287688" y="2996952"/>
              <a:ext cx="5616624" cy="7200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/>
            <p:cNvSpPr/>
            <p:nvPr/>
          </p:nvSpPr>
          <p:spPr>
            <a:xfrm>
              <a:off x="3287688" y="4280892"/>
              <a:ext cx="5616624" cy="7200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pic>
        <p:nvPicPr>
          <p:cNvPr id="17" name="תמונה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4905" y="2354435"/>
            <a:ext cx="539778" cy="498501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0" y="3194645"/>
            <a:ext cx="12220832" cy="172354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5300" b="1" dirty="0">
                <a:solidFill>
                  <a:srgbClr val="173042"/>
                </a:solidFill>
                <a:latin typeface="Fb Ogen" panose="02020503050405020304" pitchFamily="18" charset="-79"/>
                <a:cs typeface="Fb Ogen" panose="02020503050405020304" pitchFamily="18" charset="-79"/>
              </a:rPr>
              <a:t>מהפיכת ביזור הסמכויות מהשלטון המרכזי לשלטון המקומי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051" y="5050744"/>
            <a:ext cx="637970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b="1" dirty="0">
                <a:solidFill>
                  <a:srgbClr val="173042"/>
                </a:solidFill>
                <a:latin typeface="Fb Ogen" panose="02020503050405020304" pitchFamily="18" charset="-79"/>
                <a:cs typeface="Fb Ogen" panose="02020503050405020304" pitchFamily="18" charset="-79"/>
              </a:rPr>
              <a:t>רו"ח עינב פרץ, </a:t>
            </a:r>
            <a:r>
              <a:rPr lang="he-IL" sz="3600" b="1" dirty="0" err="1">
                <a:solidFill>
                  <a:srgbClr val="173042"/>
                </a:solidFill>
                <a:latin typeface="Fb Ogen" panose="02020503050405020304" pitchFamily="18" charset="-79"/>
                <a:cs typeface="Fb Ogen" panose="02020503050405020304" pitchFamily="18" charset="-79"/>
              </a:rPr>
              <a:t>ממונת</a:t>
            </a:r>
            <a:r>
              <a:rPr lang="he-IL" sz="3600" b="1" dirty="0">
                <a:solidFill>
                  <a:srgbClr val="173042"/>
                </a:solidFill>
                <a:latin typeface="Fb Ogen" panose="02020503050405020304" pitchFamily="18" charset="-79"/>
                <a:cs typeface="Fb Ogen" panose="02020503050405020304" pitchFamily="18" charset="-79"/>
              </a:rPr>
              <a:t> מחוז צפון</a:t>
            </a:r>
          </a:p>
        </p:txBody>
      </p:sp>
    </p:spTree>
    <p:extLst>
      <p:ext uri="{BB962C8B-B14F-4D97-AF65-F5344CB8AC3E}">
        <p14:creationId xmlns:p14="http://schemas.microsoft.com/office/powerpoint/2010/main" val="2281882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EB84238-3A6E-4D48-A675-6A283AD3D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195" y="32523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ebo" pitchFamily="2" charset="-79"/>
                <a:cs typeface="Heebo" pitchFamily="2" charset="-79"/>
              </a:rPr>
              <a:t>מדד דירוג רשויות לביזור</a:t>
            </a:r>
          </a:p>
        </p:txBody>
      </p:sp>
      <p:grpSp>
        <p:nvGrpSpPr>
          <p:cNvPr id="15" name="קבוצה 14">
            <a:extLst>
              <a:ext uri="{FF2B5EF4-FFF2-40B4-BE49-F238E27FC236}">
                <a16:creationId xmlns:a16="http://schemas.microsoft.com/office/drawing/2014/main" id="{03B76874-D156-42E3-8551-E396433C3D68}"/>
              </a:ext>
            </a:extLst>
          </p:cNvPr>
          <p:cNvGrpSpPr/>
          <p:nvPr/>
        </p:nvGrpSpPr>
        <p:grpSpPr>
          <a:xfrm>
            <a:off x="6832073" y="2324908"/>
            <a:ext cx="4332308" cy="2068302"/>
            <a:chOff x="730085" y="2696359"/>
            <a:chExt cx="4332308" cy="2068302"/>
          </a:xfrm>
        </p:grpSpPr>
        <p:sp>
          <p:nvSpPr>
            <p:cNvPr id="12" name="תיבת טקסט 11">
              <a:extLst>
                <a:ext uri="{FF2B5EF4-FFF2-40B4-BE49-F238E27FC236}">
                  <a16:creationId xmlns:a16="http://schemas.microsoft.com/office/drawing/2014/main" id="{DCA3080D-5708-45AF-9774-F3BEA6F8CD35}"/>
                </a:ext>
              </a:extLst>
            </p:cNvPr>
            <p:cNvSpPr txBox="1"/>
            <p:nvPr/>
          </p:nvSpPr>
          <p:spPr>
            <a:xfrm>
              <a:off x="730086" y="4302996"/>
              <a:ext cx="4332303" cy="46166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2400" dirty="0">
                  <a:solidFill>
                    <a:schemeClr val="bg1"/>
                  </a:solidFill>
                  <a:latin typeface="Heebo" pitchFamily="2" charset="-79"/>
                  <a:cs typeface="Heebo" pitchFamily="2" charset="-79"/>
                </a:rPr>
                <a:t>מדד ביזור 3- ללא ביזור</a:t>
              </a:r>
            </a:p>
          </p:txBody>
        </p:sp>
        <p:sp>
          <p:nvSpPr>
            <p:cNvPr id="13" name="תיבת טקסט 12">
              <a:extLst>
                <a:ext uri="{FF2B5EF4-FFF2-40B4-BE49-F238E27FC236}">
                  <a16:creationId xmlns:a16="http://schemas.microsoft.com/office/drawing/2014/main" id="{8B188583-907A-4356-B284-17411E075118}"/>
                </a:ext>
              </a:extLst>
            </p:cNvPr>
            <p:cNvSpPr txBox="1"/>
            <p:nvPr/>
          </p:nvSpPr>
          <p:spPr>
            <a:xfrm>
              <a:off x="730090" y="3444067"/>
              <a:ext cx="4332303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square" rtlCol="1">
              <a:spAutoFit/>
            </a:bodyPr>
            <a:lstStyle>
              <a:defPPr>
                <a:defRPr lang="he-IL"/>
              </a:defPPr>
              <a:lvl1pPr algn="ctr">
                <a:defRPr sz="2400">
                  <a:solidFill>
                    <a:schemeClr val="bg1"/>
                  </a:solidFill>
                </a:defRPr>
              </a:lvl1pPr>
            </a:lstStyle>
            <a:p>
              <a:r>
                <a:rPr lang="he-IL" dirty="0">
                  <a:latin typeface="Heebo" pitchFamily="2" charset="-79"/>
                  <a:cs typeface="Heebo" pitchFamily="2" charset="-79"/>
                </a:rPr>
                <a:t>מדד ביזור 2- ביזור חלקי</a:t>
              </a:r>
            </a:p>
          </p:txBody>
        </p:sp>
        <p:sp>
          <p:nvSpPr>
            <p:cNvPr id="14" name="תיבת טקסט 13">
              <a:extLst>
                <a:ext uri="{FF2B5EF4-FFF2-40B4-BE49-F238E27FC236}">
                  <a16:creationId xmlns:a16="http://schemas.microsoft.com/office/drawing/2014/main" id="{D2B12CA7-C18B-4341-9F66-87C166A5D8F8}"/>
                </a:ext>
              </a:extLst>
            </p:cNvPr>
            <p:cNvSpPr txBox="1"/>
            <p:nvPr/>
          </p:nvSpPr>
          <p:spPr>
            <a:xfrm>
              <a:off x="730085" y="2696359"/>
              <a:ext cx="4332303" cy="46166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2400" dirty="0">
                  <a:solidFill>
                    <a:schemeClr val="bg1"/>
                  </a:solidFill>
                  <a:latin typeface="Heebo" pitchFamily="2" charset="-79"/>
                  <a:cs typeface="Heebo" pitchFamily="2" charset="-79"/>
                </a:rPr>
                <a:t>מדד ביזור 1 – ביזור מלא</a:t>
              </a:r>
            </a:p>
          </p:txBody>
        </p:sp>
      </p:grpSp>
      <p:grpSp>
        <p:nvGrpSpPr>
          <p:cNvPr id="24" name="קבוצה 23">
            <a:extLst>
              <a:ext uri="{FF2B5EF4-FFF2-40B4-BE49-F238E27FC236}">
                <a16:creationId xmlns:a16="http://schemas.microsoft.com/office/drawing/2014/main" id="{A6BB294D-C848-4188-BCB2-FB05295AAFC2}"/>
              </a:ext>
            </a:extLst>
          </p:cNvPr>
          <p:cNvGrpSpPr/>
          <p:nvPr/>
        </p:nvGrpSpPr>
        <p:grpSpPr>
          <a:xfrm>
            <a:off x="1716734" y="2343970"/>
            <a:ext cx="4332308" cy="2068302"/>
            <a:chOff x="730085" y="2696359"/>
            <a:chExt cx="4332308" cy="2068302"/>
          </a:xfrm>
        </p:grpSpPr>
        <p:sp>
          <p:nvSpPr>
            <p:cNvPr id="26" name="תיבת טקסט 25">
              <a:extLst>
                <a:ext uri="{FF2B5EF4-FFF2-40B4-BE49-F238E27FC236}">
                  <a16:creationId xmlns:a16="http://schemas.microsoft.com/office/drawing/2014/main" id="{D01138C3-DAA4-4B3A-8BC2-E3FBFCA7A416}"/>
                </a:ext>
              </a:extLst>
            </p:cNvPr>
            <p:cNvSpPr txBox="1"/>
            <p:nvPr/>
          </p:nvSpPr>
          <p:spPr>
            <a:xfrm>
              <a:off x="730086" y="4302996"/>
              <a:ext cx="4332303" cy="46166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square" rtlCol="1">
              <a:spAutoFit/>
            </a:bodyPr>
            <a:lstStyle>
              <a:defPPr>
                <a:defRPr lang="he-IL"/>
              </a:defPPr>
              <a:lvl1pPr algn="ctr">
                <a:defRPr sz="2400">
                  <a:solidFill>
                    <a:schemeClr val="bg1"/>
                  </a:solidFill>
                  <a:latin typeface="Heebo" pitchFamily="2" charset="-79"/>
                  <a:cs typeface="Heebo" pitchFamily="2" charset="-79"/>
                </a:defRPr>
              </a:lvl1pPr>
            </a:lstStyle>
            <a:p>
              <a:r>
                <a:rPr lang="he-IL" dirty="0"/>
                <a:t>145 רשויות מקומיות</a:t>
              </a:r>
            </a:p>
          </p:txBody>
        </p:sp>
        <p:sp>
          <p:nvSpPr>
            <p:cNvPr id="27" name="תיבת טקסט 26">
              <a:extLst>
                <a:ext uri="{FF2B5EF4-FFF2-40B4-BE49-F238E27FC236}">
                  <a16:creationId xmlns:a16="http://schemas.microsoft.com/office/drawing/2014/main" id="{1E5F216F-F984-4626-8324-B61D121D584E}"/>
                </a:ext>
              </a:extLst>
            </p:cNvPr>
            <p:cNvSpPr txBox="1"/>
            <p:nvPr/>
          </p:nvSpPr>
          <p:spPr>
            <a:xfrm>
              <a:off x="730090" y="3444067"/>
              <a:ext cx="4332303" cy="40011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square" rtlCol="1">
              <a:spAutoFit/>
            </a:bodyPr>
            <a:lstStyle>
              <a:defPPr>
                <a:defRPr lang="he-IL"/>
              </a:defPPr>
              <a:lvl1pPr algn="ctr">
                <a:defRPr sz="2400">
                  <a:solidFill>
                    <a:schemeClr val="bg1"/>
                  </a:solidFill>
                  <a:latin typeface="Heebo" pitchFamily="2" charset="-79"/>
                  <a:cs typeface="Heebo" pitchFamily="2" charset="-79"/>
                </a:defRPr>
              </a:lvl1pPr>
            </a:lstStyle>
            <a:p>
              <a:r>
                <a:rPr lang="he-IL" dirty="0"/>
                <a:t>56 רשויות מקומיות</a:t>
              </a:r>
            </a:p>
          </p:txBody>
        </p:sp>
        <p:sp>
          <p:nvSpPr>
            <p:cNvPr id="28" name="תיבת טקסט 27">
              <a:extLst>
                <a:ext uri="{FF2B5EF4-FFF2-40B4-BE49-F238E27FC236}">
                  <a16:creationId xmlns:a16="http://schemas.microsoft.com/office/drawing/2014/main" id="{F587D477-826E-48D9-92D7-ECB75B3981CD}"/>
                </a:ext>
              </a:extLst>
            </p:cNvPr>
            <p:cNvSpPr txBox="1"/>
            <p:nvPr/>
          </p:nvSpPr>
          <p:spPr>
            <a:xfrm>
              <a:off x="730085" y="2696359"/>
              <a:ext cx="4332303" cy="40011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square" rtlCol="1">
              <a:spAutoFit/>
            </a:bodyPr>
            <a:lstStyle>
              <a:defPPr>
                <a:defRPr lang="he-IL"/>
              </a:defPPr>
              <a:lvl1pPr algn="ctr">
                <a:defRPr sz="2400">
                  <a:solidFill>
                    <a:schemeClr val="bg1"/>
                  </a:solidFill>
                  <a:latin typeface="Heebo" pitchFamily="2" charset="-79"/>
                  <a:cs typeface="Heebo" pitchFamily="2" charset="-79"/>
                </a:defRPr>
              </a:lvl1pPr>
            </a:lstStyle>
            <a:p>
              <a:r>
                <a:rPr lang="he-IL" dirty="0"/>
                <a:t>56 רשויות מקומיות</a:t>
              </a:r>
            </a:p>
          </p:txBody>
        </p:sp>
      </p:grpSp>
      <p:sp>
        <p:nvSpPr>
          <p:cNvPr id="16" name="מלבן 15">
            <a:extLst>
              <a:ext uri="{FF2B5EF4-FFF2-40B4-BE49-F238E27FC236}">
                <a16:creationId xmlns:a16="http://schemas.microsoft.com/office/drawing/2014/main" id="{2DB48635-4F9F-4E01-90C3-96FF69E84DD7}"/>
              </a:ext>
            </a:extLst>
          </p:cNvPr>
          <p:cNvSpPr/>
          <p:nvPr/>
        </p:nvSpPr>
        <p:spPr>
          <a:xfrm>
            <a:off x="-1698" y="4809537"/>
            <a:ext cx="12192000" cy="1611812"/>
          </a:xfrm>
          <a:prstGeom prst="rect">
            <a:avLst/>
          </a:prstGeom>
          <a:solidFill>
            <a:srgbClr val="006F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latin typeface="Heebo" pitchFamily="2" charset="-79"/>
              <a:cs typeface="Heebo" pitchFamily="2" charset="-79"/>
            </a:endParaRPr>
          </a:p>
          <a:p>
            <a:pPr algn="ctr"/>
            <a:r>
              <a:rPr lang="he-IL" sz="2400" b="1" dirty="0">
                <a:latin typeface="Heebo" pitchFamily="2" charset="-79"/>
                <a:cs typeface="Heebo" pitchFamily="2" charset="-79"/>
              </a:rPr>
              <a:t>ל – 112 רשויות מקומיות בישראל יבוזרו סמכויות ברמות שונות</a:t>
            </a:r>
          </a:p>
          <a:p>
            <a:pPr algn="ctr"/>
            <a:endParaRPr lang="he-IL" sz="2000" b="1" dirty="0">
              <a:latin typeface="Heebo" pitchFamily="2" charset="-79"/>
              <a:cs typeface="Heebo" pitchFamily="2" charset="-79"/>
            </a:endParaRPr>
          </a:p>
          <a:p>
            <a:pPr algn="ctr"/>
            <a:r>
              <a:rPr lang="he-IL" sz="2400" b="1" dirty="0">
                <a:latin typeface="Heebo" pitchFamily="2" charset="-79"/>
                <a:cs typeface="Heebo" pitchFamily="2" charset="-79"/>
              </a:rPr>
              <a:t>חלק מהנושאים שהצוותים דנים בהם יבוזרו הסמכויות לכלל הרשויות תחת תנאים</a:t>
            </a:r>
          </a:p>
          <a:p>
            <a:pPr algn="ctr"/>
            <a:endParaRPr lang="he-IL" sz="2400" b="1" dirty="0">
              <a:latin typeface="Heebo" pitchFamily="2" charset="-79"/>
              <a:cs typeface="Heebo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48632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מחבר ישר 9"/>
          <p:cNvCxnSpPr/>
          <p:nvPr/>
        </p:nvCxnSpPr>
        <p:spPr>
          <a:xfrm>
            <a:off x="2709866" y="3068638"/>
            <a:ext cx="6770687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AutoShape 9" descr="data:image/jpeg;base64,/9j/4AAQSkZJRgABAQAAAQABAAD/2wCEAAkGBhQSEBQPEhQUEA8QFBQUEA8PEBAQDxQPFBAVFBQQFBQXHCYeFxkjGRQUHy8gIycpLCwsFR4xNTAqNSYrLCkBCQoKDgwOFw8PGiwfHBwpKSkpLSkpKSwpKSkpKSwsKSwsLCkpKSkpKSkpKSkpKSkpKSwpKSkpKSkpKSksKSkpKf/AABEIAMIBAwMBIgACEQEDEQH/xAAcAAAABwEBAAAAAAAAAAAAAAAAAQIDBAUGBwj/xAA6EAACAgEBBwEFBwIGAgMAAAAAAQIDEQQFBhIhMUFRYSIygZHwBxNScaGxwUJiFCNy0eHxZJIVFjT/xAAaAQADAQEBAQAAAAAAAAAAAAAAAQIDBAUG/8QAKhEAAwACAgICAQMDBQAAAAAAAAECAxEEMRIhQVETBTKRIkLwFBVSYXH/2gAMAwEAAhEDEQA/AOuTRB1lvInXFPr7DVCKrUXcxNWrS6sga3U4bZmNrbxKGeZvGN0U3pG+/wDsEI90Nz30rXc49qNuzm+rSCq1LfVno4+HL7Oerfwdde/cPJN0G90JvGTkNdpJo1Di8p4Zq+Dja9GP5aR3TT6xSXUebOX7F3sccRkzU0bzxa6nm5OJcM3nImaXiEu1Gct3lj5KvV72JdyZ41v4K80bKzWpdyFftmK7nPdZvg+zKfUbwWS/7OqOBT7M3lR0XV7zRXcpNZvavJh7dXKXVsZkztjhQuzJ5WzQ6vepvo2VN+3ZsgMRJHQsUz0heTYu3Xzfcjytb7sDQlovWiwmxuaHMCZIQyLJCOIfnEZlEwpALhc0TKtoS8lbgXGRKYFp/jpPuwffepBhMdjM1mkGiV94LVhGTFKRpslySVbjmjU7ubdw0m+ZkExym9xakuxGSFa0xL0dnp2r7K5gOf6beD2Fz7APLfFZr5nXr5cjM7Z16inzIO19+IRTw/1Od7d3tlY3w/Mwx8W+2aeaJm394UspMxmp1Tm8sbuvcnlvIjJ3RCkzqmx2EiVVMgqQ/VM6JZBbUzJEZFfTMl1yOlEUiXGRJqvfl/MhRkSYAzFokSuk+7ItqZMr00n0i/kFZo5rrF/ISaD2VjgBRJM6xposPITgJxF4CYBsacREoD+AOIFbIkoiGiTKA1KAGiYyxLHHETwkljMkNSiTP8O30TFx2ZN9jK9FFa4ieEuobBkyXRu6/Bz1coalmehWybRoZM02n2B6Frpdi+hi+QkaLGzLafYjZPr3d9DY6XZC8FlVsxeDF8xlfiRz6e7noRrNgSXQ6e9mLwNT2OvBU81kPEcyWw5gOl//AAq8AL/1hP4zjuplkq75Flaysviehk6MkR2wkwmEcgxaY5CQyhytNvC6lJgT6Zlts/QzseIrPqSt2913ZiU+ng6XsnY9dSWEsiycpQtLstQ2ZjZW48pc5/I1uztza4dUmXFMsEiEzzsnKyX8lrGkNU7FrXZfIcnsWt9kSISHoyOV3X2V4oye19zK5p4WGYXa27VlT5LMTqu2dcqo8T6d2RNNOu+HZpnfg5OSFt+0YXjlvRxyURLR1TXblVz54IEdw456HeubjaMfxUjnSjkfhpJPomdL0+5kF2LGndmC7L5EVz4XRf4WzlMdjWP+kk17q2S7YOtV7EiuxIjsyK7HPX6j9ItYTlFO5En1yT6NyMdjpi0K8Cv8KvBhXOtmixowFW6KXYlR3ZS7G0/w6ESpMHyKZopSMit30uwqOxkuxp50DMtOQ8jZaKBbOS7DsdNjsWstMNPTktlpkWEB+CFfdClAnYxyA6ojcUOxFsTQfAAUGHkTo872EG9E6whXs+qvo4SHJCcDk2FXU5PC5s5GMTCtt4XNs12727vSckK3f3d6SkjW1UqKwjmyZNekbRHyyZs6KjhIvKLCioLOiZw0alvXYSK7SuhYPwsMwLKFhIhMra7SVXYS0Ir97v8A88vyMVuXq5qxxTyvBrt69bBaeSbWcM5zu9tNU3qb93uepxZdYKRy5PVo7Jp7uzJKgjO07y0zSxJZ8ZLHRbXhLkpI828dL4N1SLLgDUQRnkUYlgwAABDCYQbEgAeBDiLCGA04CHWSMBOI9gRXUIlSS3ES4hseyFKkT90TXAS6xDTIirFqA+4BcAD2N8IB3hDAR5usIV6LejZtljxGLfrjkXej3Gk+c/kfU5ckyvbOJLfRiaNDKbwl8TW7E3fUcOS5l/VsGNfYkwoPLyZt9G8xrsKmvCwh5IONQvgOfZqHWTaZkOKHoSJYFlXaPwtK1W4WXyM9t3fKNWYweZ+gRjdvSJbSNZrtuV0x4pySx2yY/a32iSl7NXJfiZi9XtSd0sybfhdvkX27u6c7/al7MP1PQjBjxLysxdN9ES3aNtvOcpS/YTTzaXl4OgavYFVGlnwxTko9e+TnELua/P8Ak68OWcifj8GVw0dG2Z9nylCM3N5azyZaV7mODThZLK9S13dv4tPW/wC1fsWqkePk5OXyabNljnRX6OVlaxLnjuWMNeu/IDI9+kT6cjmbVdl6a6J8bkxXGUXDOHqhb1csZXyD8X0w8i64gFHo9scUuF8mXVcsoioc9lJ7DAGDBAwgB4BgACYkUxIwCwFgUAAENBYFhAMTgArAAAp6N36q17MUvgJ1emSXIupRIOsq5Gvm6fshLRkNZXzI0YFhtGvmQUaJliuES0G5CeIYw1EK25QXFJ4QcWZnejS32coe54XVmkT5PTJp6RX7xb2OTddTwu8kZmuMpyxzlJh36OcHiUWvzQjT6lwlxReGj05lStI5m99m53b3SUcWW832XY3GlaisLkjmeg36nHCmuJeUarZm99Nn9XC/D5HDmjI3tm0uS/21LOns/wBLOQqzmdV1WoU6Z4aeYvo/Q5LJ4k14b/c6OE9JojJ2dq3MvzpK+eeRooWGH+z/AFfFpUvwto1tdp5+edZK/wDS56ROUhWSNGwcUjn0UONDM6hzIeRp6E0UeqiozT6PyaDQ28UUV+v0KmvUa2Xa63wS+ZrWrn/tEL0y/QeBMZZ5ijlNQYBgUgCAQ0JwOYCwMBGAsDmAsAA3gLA5gLhGAjABeAAMSxq2I6xLQEmc2royhtrwbTV05RntbpTZMaKfAMD8qhuUS9lDakOKQ1JBoYCdTs+uxYlFP4Gd2luPCTzW+F+Oxp0w2zSclT0yXKZzXW7q3V5fDxLyiqcHF800/kdeZC1WyKrPegn8Dpnk/wDJGbx/RznS7Xth7s5JeM5Qz99l5fd5NZr9x08uqXD6S6GT1ullXNwl1izpjJNdGbTXZv8A7Ptr1xrdcpKMnLKTeDeVXJrqcBrs/wCC72XvXfRyjPiiv6Ze0jDLxvNuk/ZU3r0dshYPwmc/2P8AaNXLCuTrl+KPtRNhodowsXFCSmvRp9TgvFUfuRommWqkLyRYzyOxZjoY6RtZRxLK95D/ABBSml1aX5sa2mBX7K277TqnynHyaCu3Jg97alDGpra4oP2kmstFxu9tpW1qSeTbJiTlXJCfvRqUwyNTqEx9M42tGgoAkPIgDCBkAAEAMIAAAAAAbEsMJlCGbEVmsoLWSIt9ZcsDN6inBCsiXeqpKy6o0KRAcQKI7KASiPYxKQTHVETJD2A2xItoS0MAkzn2+dWNTn8UUzoJh9+6sWwl5i18mdHHf9Rnk6Ie7OzIXynCeVhZi0++SXtHc62HOH+bH+33vkRNz7+HUpfiTR0aEzbJlqK9dETKaOV2VTg8STi11ymiRo9ozqeYScH1ynj5nTbdNCa4ZxUk/K/UzO392dPVB2qf3T7R97L6pJdTXHyZr00KoaHtl/aTbDCuStjyzJezL1fhmj1H2k0RhmClOx/0NcKT9WcmT8fXIdjL9u/Lx2+T+Bb42KnvRHk0a7Xb/am1vhkqodlBc8devXOP2KS3aVsvessbfXM5YIcXnGeWcfl1/wB0zdbpS2c8KSxd/wCQ04v/AEvp088+Rq/DFO5n+CPbZka/vp+zH7yafZcUidsnblukm4pNfihLKOxVUQS9lRS7cKX8HLvtG0Lhq+NdLIp/Fcn+xhi5E56cOfRTjx9ms2PvnGeOJOLfnkbDR69TWU8mD3Iur1WndVkU7KuTeOfC+jLyOzZUPNbbj+Fnn58ceTnpo1lvWzVqQpMqtFtHiWHyZYRsOJy0abHchjakKTJGKAFkAAAAMhAA0AIMYgmNWRHMCZIaAr9TSVt9BeWRIV9RomBQW1cxpQLO6oiyrKKI7gIlEkuIzNDAjuIlodkhLQxjTMpv3p81wn4ePma2RSb16fj00+7jiS+DNcT1aJrowuw7OHUVv+5f7HT4yOTUz4ZKXhp/Jm82vvHGmtY9q2UU1HxldWdOeHTWjLG9Jkzbe8MNPH8Vj92H8v0Ofa7aU7puc25P16JeF4GNTqZTk5SfFJ9WS9j7GnqJ8MeUV7037q/5NccTjRLbph7O0M7pKFa4m/ku+W+xv9lbi1KH+c3ObXNxeEljovPJ9yRsbZkKIcEF/qk8Zb9S4pux9LPI58vJp+p9FrH9mZ132dPrRNPxCzPj8S9Un0M1rtl20NKyEo+OXsvvhPv3R1em36/TJKcYyWJJSz2klJfr+TCOZc/u9ieNfBy7Y29t+naUJ8Va61zblHC5fnHlz5eCfvXvNXrKq3wuu+ttSi8OLTT6S7+1Hp6mi2nuBRYm6s0y9OcPl+XjwY7a26Oooy5Rc4drK8OHhPyuaX/sdeO8OSlS9V/n8mVKktD24m0futZBL3LcwkvzWYv5nXzgldjjJSWU4tNPumnxL+V8Du2z9R95VXYufHCMs/mk/wCTn58e1X2VifaBLTLOUSap4CcQjzW9mxJjMcUiGpDsLCGhkpMPI1GQriJAVkAjIYAIFCMikAAYhxHBLABqSGLYEpoblEpMCqvqIllRb21ESyosZWyrGLIk+dZGtgUMhTQ1IlWRI80MYxJkXaFfFVOPmL/YlTQiS6lL0ByGfJ4BZY28vmyRtSngunDxJ/uS9h7DlqJeIL3pfwvU9ZtJbZya+BOxdiT1E8dIL3p9seF6nQ9Doo1QVcFiK+efL9RWi0MaoKEFhL65j+PrmcGXL59dHRM6DUh2NgzgUn9czAsn1W/9/uTabe315KiEvrmS6LPPLqJiLeFpLhP6+vgVNVpNotJJGNobp6a95nWlPOXOD4ZZ688de5baHRxqrjVH3IJRjltvhXL9hh6mMU5SailzbbwZjbH2j115jTH72XTibxDp+vY2mMuX+lbZm3M+zbYG7Gl1ePzeDju0t9NTc3/myUX0jW/u44+HPr58FNdqZSy3Jv4tv8XLL/M65/Tq/uozeb6R3lSXZp/k8hpnBVqJLLjKSfV4k11XJL9S22ZvdqKWmrJTj3hY3L9xV+n0l6ZSy/Z2mFg6pGb3d3mhqYZXszXvQ7pl7GZ5tw5emap7H8gGeMMjQxwUhCFIQC8hMABAJYloWAYDE4DFlRMaG5QKTArLaiJbWW9lZEupK2MqLYEWyJZ21kK2BQyvmIHbIiMFDMhtPdWduqc+lUsNy5Z6c1g02j0MaoKEFiK+sslcIGjSsrpJMlSkIwAMBBQnAEGAADTHIT+Y3gGQAn1XEDbe+FemWM8drXKK8+pmd5N71Xmql5s7y7R/5MRPUOUnKTbb5tvydmHjeXuzG7+EaHae8t2olmcsRzygvdXwISl0/deWQITH42nrwklpHO1slQxn+BSfxXy7/wDYzxPr+o7nkaENBwl56cs8/HIJ5+PJ4x06gWO/0w2uj7/zkBEjRa+dMlOt4mvDzyz0a79Do2w9+o2RSn7Ml1TOYpvp089X37hxb6r9E/X9Dnzcecq9lzbR2lbw1fiXzAcZ+/f4pL8pcgHF/t6+zT8p6DQpCUxaPEOgMAAxAEAAAADEtCgYABqUCPbWTGhEolJgVF1JX31F7dUVuopLTGUV0Rhk7U1kNoooATFYCYwEBYDElAAMINDAP1/Ux29e9OM00vn0nNfsg96t6sZoqfPpKa7f2oxLeTtwYP7qMLv4Qpv5gTEgydxiPxmSISIUWSIM2lgTPvPHyHGyJGWBxzyaE6JMZCoy7MYU2LlPuMlodT6+vbsHPPXmuw2rOYqD8lC0Bw9f2DDwvIADZ6GiOIAD41neKX1+oAAEMCCQAAAYGAAAH9fqIwAACGrO5B1C5AAaICj1ZBmgALRQhdQP+QgDGJa+vgIYAFAH3IW3JNaexp4fC+a5PoEA0x/uRNdHKZsIAD2DkCYAAAQaJFIAGkgOil2AA1AUmPZ5AAMTBDoOV9QALJYpgAABH//Z"/>
          <p:cNvSpPr>
            <a:spLocks noChangeAspect="1" noChangeArrowheads="1"/>
          </p:cNvSpPr>
          <p:nvPr/>
        </p:nvSpPr>
        <p:spPr bwMode="auto">
          <a:xfrm>
            <a:off x="10348916" y="-741363"/>
            <a:ext cx="2466975" cy="1847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dirty="0">
              <a:cs typeface="Times New Roman" pitchFamily="18" charset="0"/>
            </a:endParaRPr>
          </a:p>
        </p:txBody>
      </p:sp>
      <p:sp>
        <p:nvSpPr>
          <p:cNvPr id="3079" name="AutoShape 19" descr="data:image/jpeg;base64,/9j/4AAQSkZJRgABAQAAAQABAAD/2wCEAAkGBhQSERUTEhQWFRUWGSAaGBgYGR4eHxoeGyEZIBsbHhogISYjHR4kGxwdIC8gIygqLCwtHSAxNTAqNSYrLioBCQoKDgwOGg8PGiokHCQsLCksLCkpKSksLCwpLCwpLCwpKSwpKSkpKSwsLCwsKSwpKSwpKSksLCwsLCwpKSkpKf/AABEIAIQAyAMBIgACEQEDEQH/xAAbAAACAwEBAQAAAAAAAAAAAAAEBQACAwYBB//EAD4QAAIBAwMCBAMFBQYGAwAAAAECEQMSIQAEMSJBBRNRYTJxgQZCkaGxFCNSwfAVM3LR4fEHJDRDYoIWU6L/xAAYAQEBAQEBAAAAAAAAAAAAAAAAAQIDBP/EACARAQEBAAMBAAMBAQEAAAAAAAABEQISITFBUWEDcRP/2gAMAwEAAhEDEQA/AGryCQY+SmR+I1Af9fbVlqKPhAEZk5mfl21b9vECSMGeP5xmff2119curyR6/hq+BHcjmJP19teNXDcwR3gfUfXVm8QJwTxnjOPp6Y09WcYsBP8AP+p1aAvcfjrI17c/PtGf89UNaZkH8D9dFyC7fkY1T6DP66wWrOfy/XnXh3HTEciNFEBPT+vz1YL64+cZ0O+5Hf8Ar6caqtbMkfj7/wBDQ8GLE4A/P/bXjD5f16aCarmO3prT9ot5UH3I/wBdAUT/AFPGsvPX1j+vbWFXcCeIniJI/nrxqmOI9+OccfQ6AsVBPt7f56owB9P6/lpdU8TAkzP8taUt5cJVlIEd+/yj89XDYOkfLHfH5z66l4xOPppcd6OCwnk941oN6CSPSO57/PvplNg4PPH6jWLVj2Aj5Cf1H6axO4I+IgD5Mflgax85okNiR2z3x6zomjXJIzj5at+0Yk8e/p7gaEosYBbiTAEzj6fn760poM/FxiZkk/X07kaDUbuZgGf0P469p1D3/OPrrNhJJEzx27GR/PXirjnHpOpsUQK/yP0nU1iHj1z3/rj+evdQZeWTJiAOY5+uc/1xqKGUyLSwxkYzjIP9DSipWK4AVS5suhsNyIJMDpgwc515/ZbWAncIiHluq0t24mZPf8tDTaCceo9ZPA7iBxGrNHEniZnGeJ74g6C2ldRmqSVBkMlRo7zAKwc5j6RrR6l0jEROagJnNuMDgTGNFEGiSZkkeg5+n07aij72B6z/AL6XU6yzKkrwJ6rSPYluZ759NbDcqGcllt9LiIxnuTjuY9MaAtSfvfOZ49/nOqrWDRlY+k/LjOP00sfxlTHlo7j1yJXPcjqyeffjGsG8Zp5AR5BxEKTjgiD39B+urlNh27wYj6gjHv6jnXnmT8Jx3H9emNLGL3E3OwEysL92SQuePcDtoNPFJOUGQD3Gc8Adu300k1NPTBM557Y9Z7ydaoq/ex2yPx9v8tLaTVpM0oMi25omJDSDFwkETyNG7s1URUdjT8wnsDx3ntE59QPbWbVaeYBnAPrn6HVxSJj1ye5IC94GYk8j/ZWKtcsWSxo5wQDPsQJiNFV6FRrWIRGVWUnIgYgnOARI+uM6qa2LZwQTHpz9YzqwukxwMSAI+ucaSftA8sio8MxFrQS3TIMwO04OtdxUoCBRaqREQxcgmDdDAD4ifT1HBGh2NDuLQTkxJ74znPA7TGrUN0WKpLCZODx3Atx8vrpUaQsYiDcC3WWnIu9wexn299b7GsL0/wALflOospiXcwSczkcce8+mhq1Iliwwe45n0Mnv750Lsd0fKaST+7Jg94C49e5/E6w/azOEukZIU4iQIyOxGB66sKYPUAPxj1IMg/l6j01olY8xJ7DPb5fp76WtvKigiM4EQSY+Q4OJ15U3NQQQhWeYXnOcfPRDAVXnIC/OcfhOtiwjBHMROPc9vf8ADS6nvKmITI9iPzmAYPGq1qdVZ6BaOfvR7kgkjEZxoDbsH90rZ7HsO8AyfpqaDfdOqg2ghsdMk8AnGSBkc+upoN61dgh88UyCcOAGiASMHuBHEa829W5yKSkBCVNvwn1zkSCQRme2ikC9KOKQuzYVBLGOZA4EGcHEcaz2thCqxpB4x927+KBBH1XnOueun/VPEQQpFQVGBIBtBPcQTJx2IkZn01tsvB7RdaAwwC3uYIiMn5jGvfNskIGFwXqhvToNsRBChZ7QZzrwbmuGKqeIugme2YI47nIwdTSiqvh5H3ADgkZnPvcPScz8tL2cEw9OVOcZAgTJGCOO3HvrbeVmCM1UwOm7nJ9R7z247a3SpY4h1ak6gz0mePWWQzPEcTnQBuy3SfKxHxJJHdo9f1PbValhdSWUsJZbgbh3kQfy5xoveeG01YMrLVJ5YFgeZghoHEDnj10P8ZBDNdNgFqjsScgGSG4B/wBdNLAY8JDmnkKqg3BJYsJMkE4HyProyptaYUiAJPCRcRyYBaBwBBz6caH3niDUaRZjUERIc5JOJHH4cie+rbLxEV6HmWdshTxEjMzOM8Z1dqefGp2qpdNRuIYIOODhRweODzPvrbbbt6gEFpMEGp8QkEGTgj5AfroKp4j5RuCkqWCi0mTJw1oEkYM+npo7cCoj2OCJIy4uuJwAHg4+YHHOoB9xUq32hwenqWZIGQDEggk+mdbqjMoFQLUj74AaJ+6QRM4OZHfnQ67ZvM61o3EZ6xMfMDkAYEj550bS3O0VjdUcTIxYSOc3T24znPtpaYBPh6tIZACp4MCRxlsdxgSNC1/DUEAlQZm0swjjOMcdtMzTRnDUqyshUQj2yGA7SQIx69ux0QNqp6qlQWzdDCbcTiDyOYg/LV7VMhSdiQQppBwRcCrHAK+/aMfhrBkUwEUMZNwDNOPXn0/00/3DU46PKZZn4WMkx1AKO+O0aoqu+JKhWGWDR6EBiMET3wdOy4TBGJAVHDmIZHOTzBB5PePlrZ6PSSFYMMix259ATwOeAPfW1dalIAMKTGG+HJj2hcn21fw/x1qrtTFyuBIFpJa2IxcCIEAc4k9tXaZGW2GIfkyACwBNuTAIwe0fLUrqRKWji43SMYgg5/10fT29Vs2ook/GriBI4JB7+h450KhcwTYhllsBKt/iuYx/OBj2mmMEUqf7s8debccTd2J9x31NzUphbSrn0BUMO+ZA+HnONHVqd63MigAdeHmD95puA/8AX3xrHe0VVoQuuMkFOFOcZBniV7EaaYEfdqKnlyFcgRceJPYjmY4xjU1tV8PQjzXBkDDkGPbJOQPbPsdTV2IMXaKrdKMf4QJjgyV5PsTgkY0IN8WH7tKdqG1vMpBwzSeMQWnj5HgjR7G5FqX1GcASFlLvYMcCeO/4nSyhWWC9tsg8AyxmLIUESMi7vnnWI0J2O9r1KhWttwoUNlUUDHbAkjXm8p1GmotWsgVZtRVKj2iMEniTnXtHawgUPYSBYShcVDzgqpwFmDIOMjRdaq1EgOFEkSAEEEwREsGV5xIFp9RovhTuNu1QW1Nz0tlbqa5g5m1uR3U5H677OKcJ5oY9gUtJiAIlxxEYGONZP4ulOtYzWmbjYSwI6jdhTBie8940rXx2mrsreZUIJM+VcCTnlRgQR6zOY1cpc/Doa2+VTkNjBmIEjvGPz76x29Z3c2mLGiZXGMMTnv30n2X2jFOJ8mCQDbS4Jn70cg9Me8aJ3/j9EBGaof7ybA1vIBLFbYwROc/PUsSXYZtS80FXKOsTa3wscdRiSpuk4GB89V/YKSgqqURMjPwgfxKV6mA7HHHGqK5aorpuKdlhFpdjk/CRamexnGp434t5STLFywAUoFVhIDZV5BE8mDxqe/Grj3ztvSKKlRmLHCqOpQeSQ5IkcgckHEQdZBNsblpF1ZSSW4YAzMgB4WCCR0++uW8Q+2SmtdV21NityArWqrI4kyWkx3xzo0/bOkE8sbV0ABWQ9OoepcSXogyoJA6sTzxrfXkz2h6tC+0IwJUAghle6CMhhBkwCR2+Wvam+Z7rWWZIaQGJXvBHBmernOuY2H2qp0iAKNWpaCId0XAuLGBTaJnmcDuNabv7epWb/pKA9P31X19AVB59vy061NhrWo0kc1KhuJIM3GQf/MAYX3HqNMBVZCUFrMWkEkORzmGAJ45nEj30qoOWqG9qFKmpZYMksyxBDSZgmJuAM41uRWpVQriFINrBhDQPQEwc9/nrNaabuuL3BlWaJVAoEYgyCMzm0e/rr1dzbBFQ9AJEsSDJNs9Qk9p7QNc/5ldqdJ6YJcwL1PVOYFx+IFYP4++m3iu4/dNd/ekC5gRkyAZIUTEYzjVZGputxUmfLtb3qRE8/GRk9/f315TSVYv5KMCoR1EEg/EJLFueAY47aV7ClNMMFMjgliP4cjtH89FuwFIl34UHJZQWPYcx+cfXUUZR3pVCOk5FtpM9OOxVuMCJAJjOo1YsTLFgcZjJzkyIkZBk/XSXZ7kWsKlZVMxKMXu9WKmIPbBz89N9v4jTJIQozVDMByMgEcT04HE+uqL1aKELAUrgyZjPaYwMdzH56qKy2ypWQeJmBx6mBgjAk6wXcfdWj+8wGVaikGeMXf8A6HvoynudrfbUpsGAMq8Eg4IPJA+YnTBSm6gEwSF7+YAYJngHif5+kams/Jp3MKbVCCcKI+oZ+m1cYHVM8DU1Ap8HZmar1QKbLbmBFqxwJwZ4ONOk2+CTUcBfjaWIMD4mgAqZMzOfmTpa1HbVSVFF7g0M1K9ZIEdYdVaccCNE0FotVKgVCRBME2hW9CzCSRgc6lqyCNqAoqLSps8L0lQjYkwbm9wemJ5yToIVqyoA5DMsXdR6QTbm8g9ie4440z8TTbsVUUK4bJl6iQJzwQSWAMgL3MTzCrc00EojokCUvQElgeo/CCFI9OIPOrKY5+vvbq/mKwNqsCQww0Y7nII57SPXTTY1ixUXhi8ljnqKxE4HbjJ76IG0qVAShp4mVXyyTyREp1nvkA4OM6H2ex3HmIwoVmRDytHm4ZhVx2n9datjJX4jsam2JLFQWZypBmRJbuBHK++up8HrFqNMsQ0gTIB7IO84g6Jr+FubGqUwscCt5YmeCQxNsxwCZnIxrL9rWp102p4eDFtpK24AU9P3ciAPmdS8v2SMNzvBTqAgG4m0BBmAP4QMQSM/LtobxXaNuBSNJZIJLsBIBuBF7iCMLyw9PXCLxzx6ypZUWs4HBe1YOZFoRg3AyCPSNMtjvKVJVZmro1RQwNNZHAlT1rOGHzgcavz0IPGvAdxSckozLdIdSbTdHcgHkxMDW1P7LbhkvtpkYZQKiNOIgWsYM9j39NdNS39Bysu/dizUrRJiboYkLAzaC3Gi6NKgoL+ZtzTIgxUBAOBMuVJI+ECJke2n/oTi4R/s5uFCt5Z62xbbInALAEkD34HeNGbHwWrIS5ReoUzVUj4gYhZLQQDgHgntp74qoc3UXowYFgdbpGMCMzjuPTWS+DV6fmPVJosq3AXE3DqmLWI7Ec4MYGr38Or3ZbYBgKjXmo7BgACTi4s05gRbIBiNdXv6FM0kdduKdRQociSIJgjOZDR1cnOua8K8QIqeXTqdIipfPlghZLAqTx1D4sGAcabeL+JB6dylgEg4qXA8DnIHfjvrF1ZgFXdSqrAikDUwo+GSSIEYwcfTVfG67igFKjqgSAMibhkEzk+3OhFrCWH3lNrMcsbexfJOdEeJFjQYs0iFiF/wz1QO5n8NFW8KX/lwywTMgEgzkdiM49db1KpsbJ5GQT3mcYx7RjSjw2sPKm4rBNpxGLfYn8x20TW8TBKUbcvbkmINzSIOAMRJPJBjVZHUzgd+O3y/8da02uKgKXJxb6z65GO/r6aUUanmCFqIGkQCGN2MwbWHGDMZ4B0Rt/EEUy6g2CTDMvHoRxEcxpVGELdLWq3w/vCtNVtk9VyiP/UnJ99eV6HlMBVFNpWVKm264gTaB2E9+3adZ+GeKbOo123FRKn3gwDAggywm3ucH1OdV8S3V1QH95eGtFtNu/MEGe2Qp5HGsrrMIC6BINx/iAOCZNrRPz1NZJ4/SpuybinXYgzcptM9jY4kGYOWzE99TWutrPaDK24pJH93SDtCWVLlls2o4wwbJjjJ9Na7rxldtRd6r1PKUQqLlZJMCIGCZnPbXM19zVqKjV2uIYMDAmRPVCR8I/qdW3FX9o27Ua0y1QNepEhU7dUDJyPbtkaZDT77PfaHbujVyXp0aQtlptX1hQSTAYYH8Q1lvx5hZ6a9KlVtBZxDIroQtg+JGVjnkxGJ0iFEUdsaSQ9M48uep+JLAC4njAA0ZTWoINrKwZCEYMAAhpMk3EAFfLsGcKSOBp4es95W8lXZKjEpAAsCgQ5EyGJMwRJ7RrB61ctWK7uqkYMMOACR26eYxJ45028T8Br1aRijZeMkVL3mZnNQryThQPy1zVPdtSFVXDnJuLYK4AzJY/r21ZlLoFfEqm4qGmA9Z+QGLVSYP8EWx/666vbDcbXbBanm0rh/20RghY5DT0KTHwiJn8A/DFpUFK/tFWm7MWfy3ZVJPwyLFYxM5I47c6B8d8Vq+f5BrVnRVlgzky0c/T+vXV5ct8i8ZJNpwfEaToq1RWcDngAnkmwNbyo/AaXeI7mlUt8lGMd3JYLxFtMsVyMcd9Ld1uiFMTx3n1Hv8vy0Fs6xIPf6Env7iBrE08ODVbhaVOCMkIiEcd7ZjjM50V4duWtsBJILHDfwsPvY/r10Lsa0cqe0wCvEdwTH+47awpbiCxgMZfBUN94ZiR+M6K6L9pHmLJtlhzWM/FjpKxgaY1N5UZa99393UsJJyFLAnkgGYmO+lWz8Z2soUfc0atwktbUQiCICIcc6Ipb2hUe7zFRKit5jVVcRdwRYrAzEnq5n56lhCj7KNdXIUi9qNXMGAbMHGeZJj+euhpgw6AAqWlUN2FI6smGBLgevOuc8K8R2lMBvOpuQjBlKnIbpaW6ZBGYEHtrpNh9oKHljymR0SFZr2ChjIiCLgDEgZHpkaWE8R/sXuKpFShTcFrvM8wYDSPggGRGCJPE98X3u1ZqTUlt8y0CDAE9Mgj4vuntorxPxp7QzbchSpYBQ+QCMhSzCMmSVA+ekJ+1ruyMa1SnaCVIf/DMdBEYAMHAJjUmlxlu/DqlOAqU6Y4LNWn0mVIkQZ+G7kaq/2eqVXDK9J1UdRuZojJkAEkZ5EY7aY7P7TV4Fr12NNQZUXT8Mhf8Alzk5/H36fam/3BpyKFUEC4MaY6fhMZpJmbjA5n8NbYn0J4VtwYIaiWUEC8ki4WglcjABglhGt/7HXIr1KMkxNAhjBmeWAk5MnEk9gdUr7DfVUCmhUvPLomCOm0goIORHI+LIGl5+ze94qJ5eP+5WpqBzzNTGp+V/GDtnsHpI42tMVoJNzeX5kNByyfQY9R8wT4Q+9Z6l9N6bKFKhL2MhiHEqZuyO/bvoA/Y3dNTx5VQXTNOpeMcZAIk8iJ76rX229oWHgTH7uuOSMAgNIMDGNNR54ntKouq1Fc5hrg9w6cMwaSFj7xJHGdTVNr9r6yvYrtJMFTZPeYLKSpjEj01NbnKsZxCHxMB6CLTpQ4uYlbzM1BAJBH3Qe+ex0RsfDt7uWb9noebRVmYFCBE9yCqiD2AQccEDNtrQpwWpU73VbYj4Q8G1VdjOecdzro/Dt/VSnFyUm+4lRFBGeCCrdgcfoNTY1lc0lPeUSFpVEpESJve6ciDiccEeucRAzp7vc1H/AHi0RDWl2qsbiOVUAsxMfhpu3jiVmsrL1MRaykAXAzcw5jBkKM440r8U8P2vnKaFBlLSzL5tRi0kRxA94XU1ceV/Gam3DE0WS1irxMEgcSwtPIzGuY8W+0zbmS8qIgKTIA9gAPyA19H8P8D2jzdsqOGYC6pUAKyQrCmpMyAfvQMidK/Efsdt66g0R5NUAlUpdyZKllJZ1iO08Ec6TlIdbfjmX36t1diPl8xEc+2hPGfEA+7era1sDBEHIgYPz47662n4Hu2a47uuRbY1Ug2Q4Jan1CZkg3tAgk9hOlD/AId0KilXq1ldYmn5lJoGBliEPvxjPMTp2h1rkgjVKZZKLwOWswDzg+kfh37aN2vgJ/8AuoAEwCSeRwIjvJOPQ+2uroeHUqB8mk1R6f7zzadYqGhlKkSmCDjtOfw0XwCg5P8A1KmQUSmgcKYwSxmV9vXkjU7LONpQngVMUxNWmrzJ/wC5jtMR3Bz6g/VB454SVeoUPmCpMBUOCpHUZX0PPz9jrrx4E1/RVWogx1QrQoY/ArwZJIiRx2gHTDb+arwaIpi8Z8tluIKZEVcGSw78CZ+8nJbHzireovem4UdypjERk4H+eujq/Z0+SCa6g24Cq0kkrjIGILcHvrogi1GMrVFynHlxwwIa4tDQO0Hie2qbnaFXqqdsSKhC2KVC01tBv6MwWBOCItAMyDq96nTPpKvgqYXziUtXC1FDKlSOkr5TAnk+pifXTOntxScSfLKmC5VFIACzNT9mWTazfekxOeBrs2oUiqUtjQDNaDfUbk8gKRCm7sSPY6M8U2LowBNGnR80FwKVSZgi3qLKApk2yF79zOO9b6Se6FVa73nz65KqJK19zb2CYp2gKYYDAzb6nVdn4jX2zM9Jwq1W6jU6iTCzBvkGeWI75bGl+98Jqis7UatKq0k00Bhs5AEqVnIMXfTXObbYb6kyztK6HCytFgxgDuFnnMz21fKzmV2Q8X3JvapUEseoeayhSYCiWYAdIIgE/lItudlUdZuLgyCWqMFXEwzoxIMAmIJg+2qbFvECAwoVVTg03VSIUkglakXe2e5+emQoVAt9ejCCD+8yi9gwCtliTAIMZjWb1/jecv1VNt4i9OSQwQE8LUkgRaQCVB92jvhc628TerJdxQZbROT0+gkAqpIIwSSY4J0Fu9ku3AqA1B90rUptaxn4ZMlcD1x+l/7Q2rhUei4ODNJqVO5ahAVyRUErkC6CZYRxmz34l8+tP245amFqZHUtG0L2MyYU894iOdYbrxZfLvqU2ZQwtBKBAwOSCrGHEE4jmJ50Em+G2qOKT7imhJkU6wdGPaA5QhpweQZMaI3u8oqtMgBixBKVALysZY01JutOCQ3USLRzpmJpXvPFFCEghRxaKYIZeQpyou5M3AyT65mi9v4lQ2ruHamGzM0kvgC5RlGVenkRyeTOPdaZxk/jW3ugUkXyYBqU5JYkcWgqrG+LSB24A0X414lU8hWQp5M3ASFIIyWKW1ARxw5HHEHXN7egSVanRqchsUy2VIILMB6z0+gjWu4DVCKNSlU8slgyXEcy0CRjPviO+ivK1SxS9OjNRDDSSRTzyASvUPQDPpGmnhu5dKdOmaRV1e1jUnpRpgimmVJI+JoXnOhNlRcU2Wmxpm9QBWJgYB9wTGZGSAcaZbPxKtUf906WJhmorORay9d5N0gkSvoCBpULKlF1q+U4ups82VEIN16s0IbpW2cgkRp7uPBQpAFJGQZVlQAMwBwB0vcoYNNo4gHuAdpt6jU6lSlUZUuJFTzIUFRIICIYJnJPeCYGsX8bKNeKQdmLLLN1RHIY4MqSw545E5i4xp7UvUDjd0ySWxUGQST/ABGIn71wgkc4022lZ0lKp6mODelhyC8si3AmOFMmZ9tX3G0qugdqX7sgQb7ncxgtd0B4A+VuDiNLT4kwpgVCpWJVWBOOxhiQYKQGyMCI1N1rJIL3XjrKATYJJzUfIJMm2w+uQCo7dOtW8oUEeuFlgb7mepHVhk8zEZgiMSeY0q2PjpVacLRRWMO6wj01EKCxsI+IA3cmIkAmT934pSIZa24oVVZi1Nkt6L/iJZVDRgSpDfD21MJyE0fEtvTDxWdcO2GU4awgkKSYAYLAtxyOND7vxSi6FfNbMS0E4UTMyWBwYIEdxoWs9OolUUau3qEAdqcSV4LEFrZxgxjWFHw0NC2F4abqa1FSr0mFE4wZwpBxMHTCm+z3dGoxpstUmmzMlSKdrriEaQagB+hgnWBCM6g7mrTb4rVpFwSUK23Xp1ky2CcicRgbf1KW1qWMxtsLQ4ZTF3wxAMxECD8zgaGL0q0pTqrS4/vahDcG5FR6czcBIUyZgAGQEhaYfaRXp02SgFLAEFXuSoVaRcgNRiTOO/HOYCf7K7hqbF6u1rSxA6KdqgfeDL0wW6czxOM6ebSigKfs6JWIIAU1KaBm6iJAYlSAYJYA4751bdtUqm2pQUAi9WJdwDwchCLRxdIMHI9J9mLfLo7e/wDENEfyqdOoCVtj90tpkdYPV27MI/OAPE/+IlQioESySIHmk/DzBVVi7uMz+Os/2mnTdqVZNuqt8HnJcWBEEowQhurAIzke2hqWyHns9fyUQEEiadMtaWuhSouMETgZifiGsz/Pj+m7/pzz6R7v7V1KpqvUqMZyQCbQC0kKoYQBhY4gHmTpdvam4rMKSF2DcgM0TOSVmABI9APprsPtH4dtdw1LyOm3LoQOv4WALFom0ESBEYPppj4bRqGoU2+18xKdtwpGxiTJJZwVmbpBqKcjtJ10n8cbt9rmV8VrJWVNxSas1VSoR2K3WnhWm2MEe2uqalSqMoegquwF1tVrwQQaYuHbpHE5jM6D8c2NK9T10nUMCrIKzANDAMpURaEtkYAxmCda7PeinYFdQQIvCHLRBhoQMCGBxwJ5xrN/jUn7YeIDbBilrTN/WxJls4MD04g8TzrbcGi9BRWRlKKVJRismMjy2hRJBggE4Mawp0iL/Jq7Z1ANytTYWXGSATIImBbGDPGdFLtKTcCgrKer94FiIAICm6JHT3zxnRMhF4z9i6DN5r1l2qsvw23AyCMdUjiCSIJmNTXSbzZmtNHcUyKUkg3AlyjTAebsCZmD8hqa12v7Mn6JvD/B7FpRWrQ9KSt/T1kSLQIjJOfXRS/Z+nSVbLhewuIIBMgyMAegzzjnXmppbV4yaSVPDwVqIHqKqVMC4n4ZjLSR9I0029cuKVM4psydEkgXEkxJPpGZxqamtOYcVii0oi16VRiv3eksAI7iMZnSL/5HXpISjxLSQcg2/POcSfYDU1NLCDPtF4gy0HKwC5AJGICQygKIUcwcZGuOO7d6a3M3TgZOAJgD0HsNe6mpDky8wjIOZOe/fWPnEsrHmedTU1pzNfAwXrEXMIDdQOeJ57/I638Vqla1aCfug+4hRBAgER21NTRY2ob9g6rAIViADnpH3RMwPlE6YD7XOlUoaNBwcXOhugkki8MDyo1NTSfWtNH399BQERBWd6bWzgZaQWJJaQMsTo/ceCjyv2latem7NZCVWUAdOfUnqjJI4xqampfPjXH2elFfflqF5RJDYlQQDg3AGRMsfb20C32mZUI8qkQCIkN8jm7v3jmdTU1GtyvoX9loyK79QtRlQhbELqrG0AZgsYuu50J47sVpI1RMMidJtXGanYAA/wB2BBxBb11NTWI1b45bw7fOu3NQMZ8pZnIbpnqBwc9uNeeM72olqCoYamhyFkXWtCtbIAIwvA1NTXTjPXPlfCPbePVzVVGqFgzKuVUkXYwbe3bT7a7p1pMC7Pcc3mQIngcZ74/DU1Nej/STHOX11fhLrVAmmgtdUFojDVAnwzbIBkGOfXU1NTXgv121/9k="/>
          <p:cNvSpPr>
            <a:spLocks noChangeAspect="1" noChangeArrowheads="1"/>
          </p:cNvSpPr>
          <p:nvPr/>
        </p:nvSpPr>
        <p:spPr bwMode="auto">
          <a:xfrm>
            <a:off x="10479088" y="-458788"/>
            <a:ext cx="1905000" cy="1257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dirty="0">
              <a:cs typeface="Times New Roman" pitchFamily="18" charset="0"/>
            </a:endParaRP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EAFAE807-DE56-4C75-9C1C-ED212784F770}"/>
              </a:ext>
            </a:extLst>
          </p:cNvPr>
          <p:cNvSpPr/>
          <p:nvPr/>
        </p:nvSpPr>
        <p:spPr>
          <a:xfrm>
            <a:off x="9020861" y="5190309"/>
            <a:ext cx="2853555" cy="1506584"/>
          </a:xfrm>
          <a:prstGeom prst="rect">
            <a:avLst/>
          </a:prstGeom>
          <a:solidFill>
            <a:srgbClr val="006F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>
                <a:latin typeface="Heebo" pitchFamily="2" charset="-79"/>
                <a:cs typeface="Heebo" pitchFamily="2" charset="-79"/>
              </a:rPr>
              <a:t>קיימת הלימה כמעט מלאה בין הנושאים שנידונו להצעות הגופים שהוצגו בפגישות ההתייעצות</a:t>
            </a:r>
          </a:p>
        </p:txBody>
      </p:sp>
      <p:graphicFrame>
        <p:nvGraphicFramePr>
          <p:cNvPr id="12" name="טבלה 11">
            <a:extLst>
              <a:ext uri="{FF2B5EF4-FFF2-40B4-BE49-F238E27FC236}">
                <a16:creationId xmlns:a16="http://schemas.microsoft.com/office/drawing/2014/main" id="{DDEE799B-B84C-462A-8FA9-F6583F72F27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817447" y="59597"/>
          <a:ext cx="6838874" cy="6637296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018904">
                  <a:extLst>
                    <a:ext uri="{9D8B030D-6E8A-4147-A177-3AD203B41FA5}">
                      <a16:colId xmlns:a16="http://schemas.microsoft.com/office/drawing/2014/main" val="3392348130"/>
                    </a:ext>
                  </a:extLst>
                </a:gridCol>
                <a:gridCol w="4050471">
                  <a:extLst>
                    <a:ext uri="{9D8B030D-6E8A-4147-A177-3AD203B41FA5}">
                      <a16:colId xmlns:a16="http://schemas.microsoft.com/office/drawing/2014/main" val="3877284196"/>
                    </a:ext>
                  </a:extLst>
                </a:gridCol>
                <a:gridCol w="844896">
                  <a:extLst>
                    <a:ext uri="{9D8B030D-6E8A-4147-A177-3AD203B41FA5}">
                      <a16:colId xmlns:a16="http://schemas.microsoft.com/office/drawing/2014/main" val="3178672315"/>
                    </a:ext>
                  </a:extLst>
                </a:gridCol>
                <a:gridCol w="924603">
                  <a:extLst>
                    <a:ext uri="{9D8B030D-6E8A-4147-A177-3AD203B41FA5}">
                      <a16:colId xmlns:a16="http://schemas.microsoft.com/office/drawing/2014/main" val="2115264250"/>
                    </a:ext>
                  </a:extLst>
                </a:gridCol>
              </a:tblGrid>
              <a:tr h="665494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 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 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ביזור דיפרנציאלי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ביזור לכלל הרשויות 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481773"/>
                  </a:ext>
                </a:extLst>
              </a:tr>
              <a:tr h="415939">
                <a:tc rowSpan="7"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נושאי מיסוי ומקרקעין 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rtl="1" font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1. מתן זיכיון ומונופולין - סעיף 196 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he-IL" sz="1400" b="0" u="none" strike="noStrike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 </a:t>
                      </a:r>
                      <a:endParaRPr lang="he-IL" sz="1400" b="0" i="0" u="none" strike="noStrike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b="0" u="none" strike="noStrike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V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446448"/>
                  </a:ext>
                </a:extLst>
              </a:tr>
              <a:tr h="62046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 rtl="1" font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2. מתן היתר להתקשרות ארוכת טווח לביצוע המיזם- 45 א'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V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he-IL" sz="1400" b="0" u="none" strike="noStrike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 </a:t>
                      </a:r>
                      <a:endParaRPr lang="he-IL" sz="1400" b="0" i="0" u="none" strike="noStrike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781412"/>
                  </a:ext>
                </a:extLst>
              </a:tr>
              <a:tr h="42671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 rtl="1" font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3. אישור עשייה במקרקעין של רשות מקומית 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b="0" u="none" strike="noStrike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V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 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b">
                    <a:solidFill>
                      <a:srgbClr val="006F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53489"/>
                  </a:ext>
                </a:extLst>
              </a:tr>
              <a:tr h="41593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 rtl="1" font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4. שימוש אחר בתקבולי מקרקעין 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b="0" u="none" strike="noStrike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V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he-IL" sz="1400" b="0" u="none" strike="noStrike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 </a:t>
                      </a:r>
                      <a:endParaRPr lang="he-IL" sz="1400" b="0" i="0" u="none" strike="noStrike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207366"/>
                  </a:ext>
                </a:extLst>
              </a:tr>
              <a:tr h="42671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 rtl="1" font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5. שינויים בצו הארנונה של הרשות המקומית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he-IL" sz="1400" b="0" u="none" strike="noStrike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 </a:t>
                      </a:r>
                      <a:endParaRPr lang="he-IL" sz="1400" b="0" i="0" u="none" strike="noStrike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V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783782"/>
                  </a:ext>
                </a:extLst>
              </a:tr>
              <a:tr h="85343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 rtl="1" font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6. סמכות מועצת הרשות המקומית לאשר פטור מארנונה למוסד מתנדב- ביטול הערער למוסד מתנדב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he-IL" sz="1400" b="0" u="none" strike="noStrike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 </a:t>
                      </a:r>
                      <a:endParaRPr lang="he-IL" sz="1400" b="0" i="0" u="none" strike="noStrike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b="0" u="none" strike="noStrike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V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197521"/>
                  </a:ext>
                </a:extLst>
              </a:tr>
              <a:tr h="42671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 rtl="1" font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7. אישור חוק עזר של רשות מקומית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he-IL" sz="1400" b="0" u="none" strike="noStrike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 </a:t>
                      </a:r>
                      <a:endParaRPr lang="he-IL" sz="1400" b="0" i="0" u="none" strike="noStrike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b="0" u="none" strike="noStrike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V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06F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587276"/>
                  </a:ext>
                </a:extLst>
              </a:tr>
              <a:tr h="770844">
                <a:tc rowSpan="5"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נושאי תקציבים, כספים ואשראי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19F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rtl="1" font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8. אישור תב"ר לרשות המקומית</a:t>
                      </a:r>
                    </a:p>
                  </a:txBody>
                  <a:tcPr marL="4103" marR="4103" marT="4103" marB="0" anchor="ctr">
                    <a:solidFill>
                      <a:srgbClr val="019F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V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19F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 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19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685502"/>
                  </a:ext>
                </a:extLst>
              </a:tr>
              <a:tr h="42671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 rtl="1" font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9. אישור ועדכון התקציב השנתי של הרשות המקומית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19F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V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19F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 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19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794616"/>
                  </a:ext>
                </a:extLst>
              </a:tr>
              <a:tr h="42671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 rtl="1" font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10. גיוס אשראי והלוואות על ידי הרשות המקומית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19F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V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19F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 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19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563066"/>
                  </a:ext>
                </a:extLst>
              </a:tr>
              <a:tr h="33486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 rtl="1" font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11. פתיחת חשבון בנק</a:t>
                      </a:r>
                    </a:p>
                  </a:txBody>
                  <a:tcPr marL="4103" marR="4103" marT="4103" marB="0" anchor="ctr">
                    <a:solidFill>
                      <a:srgbClr val="019F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 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19F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V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19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933970"/>
                  </a:ext>
                </a:extLst>
              </a:tr>
              <a:tr h="42671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 rtl="1" font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12. שימוש בכספי </a:t>
                      </a:r>
                      <a:r>
                        <a:rPr lang="he-IL" sz="1400" b="0" u="none" strike="noStrike" dirty="0" err="1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תיאגוד</a:t>
                      </a: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 מים וביוב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19F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V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19F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he-IL" sz="1400" b="0" u="none" strike="noStrike" dirty="0">
                          <a:solidFill>
                            <a:schemeClr val="bg1"/>
                          </a:solidFill>
                          <a:effectLst/>
                          <a:latin typeface="Heebo" pitchFamily="2" charset="-79"/>
                          <a:cs typeface="Heebo" pitchFamily="2" charset="-79"/>
                        </a:rPr>
                        <a:t> </a:t>
                      </a:r>
                      <a:endParaRPr lang="he-IL" sz="1400" b="0" i="0" u="none" strike="noStrike" dirty="0">
                        <a:solidFill>
                          <a:schemeClr val="bg1"/>
                        </a:solidFill>
                        <a:effectLst/>
                        <a:latin typeface="Heebo" pitchFamily="2" charset="-79"/>
                        <a:cs typeface="Heebo" pitchFamily="2" charset="-79"/>
                      </a:endParaRPr>
                    </a:p>
                  </a:txBody>
                  <a:tcPr marL="4103" marR="4103" marT="4103" marB="0" anchor="ctr">
                    <a:solidFill>
                      <a:srgbClr val="019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412077"/>
                  </a:ext>
                </a:extLst>
              </a:tr>
            </a:tbl>
          </a:graphicData>
        </a:graphic>
      </p:graphicFrame>
      <p:sp>
        <p:nvSpPr>
          <p:cNvPr id="13" name="כותרת 1">
            <a:extLst>
              <a:ext uri="{FF2B5EF4-FFF2-40B4-BE49-F238E27FC236}">
                <a16:creationId xmlns:a16="http://schemas.microsoft.com/office/drawing/2014/main" id="{5B4B238C-2349-4012-A445-4D60393E4328}"/>
              </a:ext>
            </a:extLst>
          </p:cNvPr>
          <p:cNvSpPr txBox="1">
            <a:spLocks/>
          </p:cNvSpPr>
          <p:nvPr/>
        </p:nvSpPr>
        <p:spPr>
          <a:xfrm>
            <a:off x="9204960" y="419534"/>
            <a:ext cx="2382076" cy="2808624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53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ebo SemiBold" pitchFamily="2" charset="-79"/>
                <a:cs typeface="Heebo SemiBold" pitchFamily="2" charset="-79"/>
              </a:rPr>
              <a:t>12</a:t>
            </a:r>
            <a:r>
              <a:rPr lang="he-IL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ebo SemiBold" pitchFamily="2" charset="-79"/>
                <a:cs typeface="Heebo SemiBold" pitchFamily="2" charset="-79"/>
              </a:rPr>
              <a:t> התחומים שיבוזרו לרשויות המקומיות</a:t>
            </a:r>
          </a:p>
        </p:txBody>
      </p:sp>
    </p:spTree>
    <p:extLst>
      <p:ext uri="{BB962C8B-B14F-4D97-AF65-F5344CB8AC3E}">
        <p14:creationId xmlns:p14="http://schemas.microsoft.com/office/powerpoint/2010/main" val="233159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לבן 12"/>
          <p:cNvSpPr/>
          <p:nvPr/>
        </p:nvSpPr>
        <p:spPr>
          <a:xfrm>
            <a:off x="51260" y="-53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2633747" y="2320473"/>
            <a:ext cx="6841375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6600" b="1" dirty="0">
                <a:solidFill>
                  <a:schemeClr val="tx2"/>
                </a:solidFill>
                <a:latin typeface="Fb Ogen" panose="02020503050405020304" pitchFamily="18" charset="-79"/>
                <a:cs typeface="Fb Ogen" panose="02020503050405020304" pitchFamily="18" charset="-79"/>
              </a:rPr>
              <a:t>תודה על ההקשבה</a:t>
            </a:r>
          </a:p>
        </p:txBody>
      </p:sp>
      <p:grpSp>
        <p:nvGrpSpPr>
          <p:cNvPr id="15" name="קבוצה 14"/>
          <p:cNvGrpSpPr/>
          <p:nvPr/>
        </p:nvGrpSpPr>
        <p:grpSpPr>
          <a:xfrm>
            <a:off x="3294610" y="3509901"/>
            <a:ext cx="5602778" cy="151207"/>
            <a:chOff x="3294610" y="3920051"/>
            <a:chExt cx="5602778" cy="151207"/>
          </a:xfrm>
        </p:grpSpPr>
        <p:sp>
          <p:nvSpPr>
            <p:cNvPr id="16" name="מלבן 15"/>
            <p:cNvSpPr/>
            <p:nvPr/>
          </p:nvSpPr>
          <p:spPr>
            <a:xfrm>
              <a:off x="8042562" y="3920051"/>
              <a:ext cx="854826" cy="151207"/>
            </a:xfrm>
            <a:prstGeom prst="rect">
              <a:avLst/>
            </a:prstGeom>
            <a:solidFill>
              <a:srgbClr val="56B7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/>
            <p:cNvSpPr/>
            <p:nvPr/>
          </p:nvSpPr>
          <p:spPr>
            <a:xfrm>
              <a:off x="7094911" y="3920051"/>
              <a:ext cx="854826" cy="151207"/>
            </a:xfrm>
            <a:prstGeom prst="rect">
              <a:avLst/>
            </a:prstGeom>
            <a:solidFill>
              <a:srgbClr val="AEC7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/>
            <p:cNvSpPr/>
            <p:nvPr/>
          </p:nvSpPr>
          <p:spPr>
            <a:xfrm>
              <a:off x="6147260" y="3920051"/>
              <a:ext cx="854826" cy="151207"/>
            </a:xfrm>
            <a:prstGeom prst="rect">
              <a:avLst/>
            </a:prstGeom>
            <a:solidFill>
              <a:srgbClr val="B127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9" name="מלבן 18"/>
            <p:cNvSpPr/>
            <p:nvPr/>
          </p:nvSpPr>
          <p:spPr>
            <a:xfrm>
              <a:off x="5199609" y="3920051"/>
              <a:ext cx="854826" cy="151207"/>
            </a:xfrm>
            <a:prstGeom prst="rect">
              <a:avLst/>
            </a:prstGeom>
            <a:solidFill>
              <a:srgbClr val="0C8D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/>
            <p:cNvSpPr/>
            <p:nvPr/>
          </p:nvSpPr>
          <p:spPr>
            <a:xfrm>
              <a:off x="4251958" y="3920051"/>
              <a:ext cx="854826" cy="151207"/>
            </a:xfrm>
            <a:prstGeom prst="rect">
              <a:avLst/>
            </a:prstGeom>
            <a:solidFill>
              <a:srgbClr val="56B7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/>
            <p:cNvSpPr/>
            <p:nvPr/>
          </p:nvSpPr>
          <p:spPr>
            <a:xfrm>
              <a:off x="3294610" y="3920051"/>
              <a:ext cx="854826" cy="151207"/>
            </a:xfrm>
            <a:prstGeom prst="rect">
              <a:avLst/>
            </a:prstGeom>
            <a:solidFill>
              <a:srgbClr val="B127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23" name="קבוצה 22"/>
          <p:cNvGrpSpPr/>
          <p:nvPr/>
        </p:nvGrpSpPr>
        <p:grpSpPr>
          <a:xfrm>
            <a:off x="3288312" y="4027059"/>
            <a:ext cx="5609076" cy="842481"/>
            <a:chOff x="3288312" y="4379600"/>
            <a:chExt cx="5609076" cy="842481"/>
          </a:xfrm>
        </p:grpSpPr>
        <p:cxnSp>
          <p:nvCxnSpPr>
            <p:cNvPr id="24" name="מחבר ישר 23"/>
            <p:cNvCxnSpPr/>
            <p:nvPr/>
          </p:nvCxnSpPr>
          <p:spPr>
            <a:xfrm>
              <a:off x="3288312" y="4678540"/>
              <a:ext cx="2338710" cy="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לב 24"/>
            <p:cNvSpPr/>
            <p:nvPr/>
          </p:nvSpPr>
          <p:spPr>
            <a:xfrm>
              <a:off x="5627022" y="4379600"/>
              <a:ext cx="924674" cy="842481"/>
            </a:xfrm>
            <a:prstGeom prst="heart">
              <a:avLst/>
            </a:pr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26" name="מחבר ישר 25"/>
            <p:cNvCxnSpPr/>
            <p:nvPr/>
          </p:nvCxnSpPr>
          <p:spPr>
            <a:xfrm>
              <a:off x="6558678" y="4678540"/>
              <a:ext cx="2338710" cy="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7692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אליפסה 3"/>
          <p:cNvSpPr/>
          <p:nvPr/>
        </p:nvSpPr>
        <p:spPr>
          <a:xfrm>
            <a:off x="5206721" y="1740877"/>
            <a:ext cx="1778558" cy="1688123"/>
          </a:xfrm>
          <a:prstGeom prst="ellipse">
            <a:avLst/>
          </a:prstGeom>
          <a:solidFill>
            <a:srgbClr val="173042"/>
          </a:solidFill>
          <a:ln>
            <a:solidFill>
              <a:srgbClr val="E76F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400" b="1" dirty="0">
                <a:latin typeface="Calibri" panose="020F0502020204030204" pitchFamily="34" charset="0"/>
                <a:cs typeface="Calibri" panose="020F0502020204030204" pitchFamily="34" charset="0"/>
              </a:rPr>
              <a:t>258</a:t>
            </a:r>
            <a:endParaRPr lang="he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אקורד 4"/>
          <p:cNvSpPr/>
          <p:nvPr/>
        </p:nvSpPr>
        <p:spPr>
          <a:xfrm>
            <a:off x="3639642" y="4062544"/>
            <a:ext cx="1778558" cy="1688123"/>
          </a:xfrm>
          <a:prstGeom prst="chord">
            <a:avLst>
              <a:gd name="adj1" fmla="val 5315060"/>
              <a:gd name="adj2" fmla="val 16200000"/>
            </a:avLst>
          </a:prstGeom>
          <a:solidFill>
            <a:srgbClr val="B12715"/>
          </a:solidFill>
          <a:ln>
            <a:solidFill>
              <a:srgbClr val="2A9D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3759484" y="4672297"/>
            <a:ext cx="84406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129</a:t>
            </a:r>
          </a:p>
        </p:txBody>
      </p:sp>
      <p:sp>
        <p:nvSpPr>
          <p:cNvPr id="7" name="עוגה 6"/>
          <p:cNvSpPr/>
          <p:nvPr/>
        </p:nvSpPr>
        <p:spPr>
          <a:xfrm rot="6259384">
            <a:off x="6958120" y="4270503"/>
            <a:ext cx="1778558" cy="1688123"/>
          </a:xfrm>
          <a:prstGeom prst="pie">
            <a:avLst>
              <a:gd name="adj1" fmla="val 10014481"/>
              <a:gd name="adj2" fmla="val 16200000"/>
            </a:avLst>
          </a:prstGeom>
          <a:solidFill>
            <a:srgbClr val="B12715"/>
          </a:solidFill>
          <a:ln>
            <a:solidFill>
              <a:srgbClr val="2A9D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2648498">
            <a:off x="7848774" y="4603105"/>
            <a:ext cx="84406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75</a:t>
            </a:r>
          </a:p>
        </p:txBody>
      </p:sp>
      <p:sp>
        <p:nvSpPr>
          <p:cNvPr id="9" name="עוגה 8"/>
          <p:cNvSpPr/>
          <p:nvPr/>
        </p:nvSpPr>
        <p:spPr>
          <a:xfrm rot="10303387">
            <a:off x="5097093" y="4059069"/>
            <a:ext cx="1778558" cy="1688123"/>
          </a:xfrm>
          <a:prstGeom prst="pie">
            <a:avLst>
              <a:gd name="adj1" fmla="val 11855493"/>
              <a:gd name="adj2" fmla="val 16200000"/>
            </a:avLst>
          </a:prstGeom>
          <a:solidFill>
            <a:srgbClr val="B12715"/>
          </a:solidFill>
          <a:ln>
            <a:solidFill>
              <a:srgbClr val="2A9D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2362387">
            <a:off x="5932638" y="5084974"/>
            <a:ext cx="84406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36406" y="5916167"/>
            <a:ext cx="163788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2400" b="1" dirty="0">
                <a:latin typeface="Fb Ogen" panose="02020803050405020304" charset="-79"/>
                <a:cs typeface="Fb Ogen" panose="02020803050405020304" charset="-79"/>
              </a:rPr>
              <a:t>עיריות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69518" y="5915596"/>
            <a:ext cx="2562328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2400" b="1" dirty="0">
                <a:latin typeface="Fb Ogen" panose="02020803050405020304" charset="-79"/>
                <a:cs typeface="Fb Ogen" panose="02020803050405020304" charset="-79"/>
              </a:rPr>
              <a:t>מועצות מקומיות</a:t>
            </a:r>
          </a:p>
          <a:p>
            <a:pPr algn="ctr" rtl="1"/>
            <a:r>
              <a:rPr lang="he-IL" b="1" dirty="0">
                <a:latin typeface="Fb Ogen" panose="02020803050405020304" charset="-79"/>
                <a:cs typeface="Fb Ogen" panose="02020803050405020304" charset="-79"/>
              </a:rPr>
              <a:t>(מתוכן 2 תעשייתיות)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79350" y="5915596"/>
            <a:ext cx="19506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2400" b="1" dirty="0">
                <a:latin typeface="Fb Ogen" panose="02020803050405020304" charset="-79"/>
                <a:cs typeface="Fb Ogen" panose="02020803050405020304" charset="-79"/>
              </a:rPr>
              <a:t>מועצות אזוריות</a:t>
            </a:r>
          </a:p>
        </p:txBody>
      </p:sp>
      <p:pic>
        <p:nvPicPr>
          <p:cNvPr id="15" name="תמונה 14" descr="תמונה שמכילה עץ, חוץ, צמח, קרקע&#10;&#10;התיאור נוצר באופן אוטומטי">
            <a:extLst>
              <a:ext uri="{FF2B5EF4-FFF2-40B4-BE49-F238E27FC236}">
                <a16:creationId xmlns:a16="http://schemas.microsoft.com/office/drawing/2014/main" id="{A5180016-5C24-441B-8F58-4E6B8000C0D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12" t="2332" r="64883"/>
          <a:stretch/>
        </p:blipFill>
        <p:spPr>
          <a:xfrm>
            <a:off x="-10048" y="1130300"/>
            <a:ext cx="2582426" cy="5727700"/>
          </a:xfrm>
          <a:prstGeom prst="rect">
            <a:avLst/>
          </a:prstGeom>
        </p:spPr>
      </p:pic>
      <p:pic>
        <p:nvPicPr>
          <p:cNvPr id="17" name="תמונה 16" descr="תמונה שמכילה עץ, חוץ, צמח, קרקע&#10;&#10;התיאור נוצר באופן אוטומטי">
            <a:extLst>
              <a:ext uri="{FF2B5EF4-FFF2-40B4-BE49-F238E27FC236}">
                <a16:creationId xmlns:a16="http://schemas.microsoft.com/office/drawing/2014/main" id="{A5180016-5C24-441B-8F58-4E6B8000C0D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2576" t="1683" r="3682"/>
          <a:stretch/>
        </p:blipFill>
        <p:spPr>
          <a:xfrm>
            <a:off x="9616273" y="1092200"/>
            <a:ext cx="2562329" cy="5765800"/>
          </a:xfrm>
          <a:prstGeom prst="rect">
            <a:avLst/>
          </a:prstGeom>
        </p:spPr>
      </p:pic>
      <p:sp>
        <p:nvSpPr>
          <p:cNvPr id="2" name="מלבן 1"/>
          <p:cNvSpPr/>
          <p:nvPr/>
        </p:nvSpPr>
        <p:spPr>
          <a:xfrm>
            <a:off x="9609853" y="1092200"/>
            <a:ext cx="2562329" cy="5864488"/>
          </a:xfrm>
          <a:prstGeom prst="rect">
            <a:avLst/>
          </a:prstGeom>
          <a:solidFill>
            <a:srgbClr val="264653">
              <a:alpha val="2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0" y="1130300"/>
            <a:ext cx="2562329" cy="5864488"/>
          </a:xfrm>
          <a:prstGeom prst="rect">
            <a:avLst/>
          </a:prstGeom>
          <a:solidFill>
            <a:srgbClr val="264653">
              <a:alpha val="2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כותרת 1"/>
          <p:cNvSpPr>
            <a:spLocks noGrp="1"/>
          </p:cNvSpPr>
          <p:nvPr>
            <p:ph type="title"/>
          </p:nvPr>
        </p:nvSpPr>
        <p:spPr>
          <a:xfrm>
            <a:off x="2948706" y="317414"/>
            <a:ext cx="8775399" cy="7501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>
                <a:solidFill>
                  <a:srgbClr val="264653"/>
                </a:solidFill>
                <a:latin typeface="Fb Ogen" panose="02020803050405020304" charset="-79"/>
                <a:cs typeface="Fb Ogen" panose="02020803050405020304" charset="-79"/>
              </a:rPr>
              <a:t>סיווג רשויות</a:t>
            </a:r>
          </a:p>
        </p:txBody>
      </p:sp>
      <p:sp>
        <p:nvSpPr>
          <p:cNvPr id="3" name="מלבן 2"/>
          <p:cNvSpPr/>
          <p:nvPr/>
        </p:nvSpPr>
        <p:spPr>
          <a:xfrm>
            <a:off x="623392" y="548680"/>
            <a:ext cx="129614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6006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אליפסה 20"/>
          <p:cNvSpPr/>
          <p:nvPr/>
        </p:nvSpPr>
        <p:spPr>
          <a:xfrm>
            <a:off x="5206721" y="846405"/>
            <a:ext cx="1778558" cy="1688123"/>
          </a:xfrm>
          <a:prstGeom prst="ellipse">
            <a:avLst/>
          </a:prstGeom>
          <a:solidFill>
            <a:srgbClr val="264653"/>
          </a:solidFill>
          <a:ln>
            <a:solidFill>
              <a:srgbClr val="F4A2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400" b="1" dirty="0">
                <a:latin typeface="Calibri" panose="020F0502020204030204" pitchFamily="34" charset="0"/>
                <a:cs typeface="Calibri" panose="020F0502020204030204" pitchFamily="34" charset="0"/>
              </a:rPr>
              <a:t>258</a:t>
            </a:r>
            <a:endParaRPr lang="he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198100" y="5156437"/>
            <a:ext cx="19939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>
                <a:solidFill>
                  <a:srgbClr val="264653"/>
                </a:solidFill>
                <a:latin typeface="Fb Ogen" panose="02020803050405020304" charset="-79"/>
                <a:cs typeface="Fb Ogen" panose="02020803050405020304" charset="-79"/>
              </a:rPr>
              <a:t>איתנות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198100" y="4053423"/>
            <a:ext cx="1993900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6600" b="1" dirty="0">
                <a:solidFill>
                  <a:srgbClr val="2A9D8F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36</a:t>
            </a:r>
            <a:endParaRPr lang="he-IL" sz="3200" b="1" dirty="0">
              <a:solidFill>
                <a:srgbClr val="2A9D8F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214470" y="5164155"/>
            <a:ext cx="19939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>
                <a:solidFill>
                  <a:srgbClr val="264653"/>
                </a:solidFill>
                <a:latin typeface="Fb Ogen" panose="02020803050405020304" charset="-79"/>
                <a:cs typeface="Fb Ogen" panose="02020803050405020304" charset="-79"/>
              </a:rPr>
              <a:t>יציבות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537062" y="3309287"/>
            <a:ext cx="1993900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1500" b="1" dirty="0">
                <a:solidFill>
                  <a:srgbClr val="2A9D8F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47</a:t>
            </a:r>
            <a:endParaRPr lang="he-IL" sz="3200" b="1" dirty="0">
              <a:solidFill>
                <a:srgbClr val="2A9D8F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50814" y="5179591"/>
            <a:ext cx="19939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>
                <a:solidFill>
                  <a:srgbClr val="264653"/>
                </a:solidFill>
                <a:latin typeface="Fb Ogen" panose="02020803050405020304" charset="-79"/>
                <a:cs typeface="Fb Ogen" panose="02020803050405020304" charset="-79"/>
              </a:rPr>
              <a:t>המראה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738754" y="4810211"/>
            <a:ext cx="161028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>
                <a:solidFill>
                  <a:srgbClr val="2A9D8F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22+25</a:t>
            </a:r>
            <a:endParaRPr lang="he-IL" b="1" dirty="0">
              <a:solidFill>
                <a:srgbClr val="2A9D8F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80995" y="3211455"/>
            <a:ext cx="3681081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0" b="1" dirty="0">
                <a:solidFill>
                  <a:srgbClr val="2A9D8F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92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98357" y="5179591"/>
            <a:ext cx="19939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>
                <a:solidFill>
                  <a:srgbClr val="264653"/>
                </a:solidFill>
                <a:latin typeface="Fb Ogen" panose="02020803050405020304" charset="-79"/>
                <a:cs typeface="Fb Ogen" panose="02020803050405020304" charset="-79"/>
              </a:rPr>
              <a:t>התייעלות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0136" y="4025334"/>
            <a:ext cx="19939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8000" b="1" dirty="0">
                <a:solidFill>
                  <a:srgbClr val="2A9D8F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37</a:t>
            </a:r>
            <a:endParaRPr lang="he-IL" sz="3200" b="1" dirty="0">
              <a:solidFill>
                <a:srgbClr val="2A9D8F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058" y="5148719"/>
            <a:ext cx="19939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>
                <a:solidFill>
                  <a:srgbClr val="264653"/>
                </a:solidFill>
                <a:latin typeface="Fb Ogen" panose="02020803050405020304" charset="-79"/>
                <a:cs typeface="Fb Ogen" panose="02020803050405020304" charset="-79"/>
              </a:rPr>
              <a:t>הבראה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866046" y="4317722"/>
            <a:ext cx="19939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rgbClr val="2A9D8F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14</a:t>
            </a:r>
            <a:endParaRPr lang="he-IL" sz="1100" b="1" dirty="0">
              <a:solidFill>
                <a:srgbClr val="2A9D8F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0" y="6045200"/>
            <a:ext cx="12192000" cy="827067"/>
          </a:xfrm>
          <a:prstGeom prst="rect">
            <a:avLst/>
          </a:prstGeom>
          <a:solidFill>
            <a:srgbClr val="F4A4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TextBox 30"/>
          <p:cNvSpPr txBox="1"/>
          <p:nvPr/>
        </p:nvSpPr>
        <p:spPr>
          <a:xfrm>
            <a:off x="4124018" y="5184810"/>
            <a:ext cx="2209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>
                <a:solidFill>
                  <a:srgbClr val="264653"/>
                </a:solidFill>
                <a:latin typeface="Fb Ogen" panose="02020803050405020304" charset="-79"/>
                <a:cs typeface="Fb Ogen" panose="02020803050405020304" charset="-79"/>
              </a:rPr>
              <a:t>במצב ביניים</a:t>
            </a:r>
          </a:p>
        </p:txBody>
      </p:sp>
      <p:sp>
        <p:nvSpPr>
          <p:cNvPr id="39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>
                <a:solidFill>
                  <a:srgbClr val="264653"/>
                </a:solidFill>
                <a:latin typeface="Fb Ogen" panose="02020803050405020304" charset="-79"/>
                <a:cs typeface="Fb Ogen" panose="02020803050405020304" charset="-79"/>
              </a:rPr>
              <a:t>סיווג רשויות</a:t>
            </a:r>
          </a:p>
        </p:txBody>
      </p:sp>
      <p:cxnSp>
        <p:nvCxnSpPr>
          <p:cNvPr id="3" name="מחבר חץ ישר 2"/>
          <p:cNvCxnSpPr/>
          <p:nvPr/>
        </p:nvCxnSpPr>
        <p:spPr>
          <a:xfrm>
            <a:off x="1119673" y="5905291"/>
            <a:ext cx="1017036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552279" y="3659723"/>
            <a:ext cx="1993900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1500" b="1" dirty="0">
                <a:solidFill>
                  <a:srgbClr val="2A9D8F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56</a:t>
            </a:r>
            <a:endParaRPr lang="he-IL" sz="3200" b="1" dirty="0">
              <a:solidFill>
                <a:srgbClr val="2A9D8F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7862" y="1965434"/>
            <a:ext cx="24420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כמה חשבים מלווים יש ברשויות המקומיות?</a:t>
            </a:r>
          </a:p>
        </p:txBody>
      </p:sp>
      <p:sp>
        <p:nvSpPr>
          <p:cNvPr id="4" name="מלבן 3"/>
          <p:cNvSpPr/>
          <p:nvPr/>
        </p:nvSpPr>
        <p:spPr>
          <a:xfrm>
            <a:off x="479376" y="548679"/>
            <a:ext cx="1418981" cy="297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8530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"/>
          <p:cNvSpPr txBox="1"/>
          <p:nvPr/>
        </p:nvSpPr>
        <p:spPr>
          <a:xfrm>
            <a:off x="9262578" y="5055583"/>
            <a:ext cx="1585950" cy="1008112"/>
          </a:xfrm>
          <a:prstGeom prst="rect">
            <a:avLst/>
          </a:prstGeom>
        </p:spPr>
        <p:txBody>
          <a:bodyPr wrap="none" rtlCol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he-IL" sz="1200" dirty="0">
              <a:solidFill>
                <a:srgbClr val="002060"/>
              </a:solidFill>
              <a:latin typeface="Fb Ogen" panose="02020503050405020304" pitchFamily="18" charset="-79"/>
              <a:cs typeface="Fb Ogen" panose="02020503050405020304" pitchFamily="18" charset="-79"/>
            </a:endParaRPr>
          </a:p>
        </p:txBody>
      </p:sp>
      <p:graphicFrame>
        <p:nvGraphicFramePr>
          <p:cNvPr id="16" name="טבלה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078597"/>
              </p:ext>
            </p:extLst>
          </p:nvPr>
        </p:nvGraphicFramePr>
        <p:xfrm>
          <a:off x="1678300" y="2246355"/>
          <a:ext cx="3312368" cy="2933959"/>
        </p:xfrm>
        <a:graphic>
          <a:graphicData uri="http://schemas.openxmlformats.org/drawingml/2006/table">
            <a:tbl>
              <a:tblPr rtl="1" firstRow="1" bandRow="1">
                <a:tableStyleId>{BC89EF96-8CEA-46FF-86C4-4CE0E7609802}</a:tableStyleId>
              </a:tblPr>
              <a:tblGrid>
                <a:gridCol w="1143972">
                  <a:extLst>
                    <a:ext uri="{9D8B030D-6E8A-4147-A177-3AD203B41FA5}">
                      <a16:colId xmlns:a16="http://schemas.microsoft.com/office/drawing/2014/main" val="2420602486"/>
                    </a:ext>
                  </a:extLst>
                </a:gridCol>
                <a:gridCol w="893997">
                  <a:extLst>
                    <a:ext uri="{9D8B030D-6E8A-4147-A177-3AD203B41FA5}">
                      <a16:colId xmlns:a16="http://schemas.microsoft.com/office/drawing/2014/main" val="680086184"/>
                    </a:ext>
                  </a:extLst>
                </a:gridCol>
                <a:gridCol w="1274399">
                  <a:extLst>
                    <a:ext uri="{9D8B030D-6E8A-4147-A177-3AD203B41FA5}">
                      <a16:colId xmlns:a16="http://schemas.microsoft.com/office/drawing/2014/main" val="2968924371"/>
                    </a:ext>
                  </a:extLst>
                </a:gridCol>
              </a:tblGrid>
              <a:tr h="760657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/>
                        <a:t>סיווג</a:t>
                      </a:r>
                      <a:r>
                        <a:rPr lang="he-IL" sz="1600" baseline="0" dirty="0"/>
                        <a:t> הרשות</a:t>
                      </a:r>
                      <a:endParaRPr lang="he-IL" sz="1600" dirty="0">
                        <a:latin typeface="Fb Ogen" panose="02020503050405020304" pitchFamily="18" charset="-79"/>
                        <a:cs typeface="Fb Ogen" panose="02020503050405020304" pitchFamily="18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/>
                        <a:t>מספר רשויות </a:t>
                      </a:r>
                      <a:endParaRPr lang="he-IL" sz="1600" dirty="0">
                        <a:latin typeface="Fb Ogen" panose="02020503050405020304" pitchFamily="18" charset="-79"/>
                        <a:cs typeface="Fb Ogen" panose="02020503050405020304" pitchFamily="18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/>
                        <a:t>מס רשויות ערביות*</a:t>
                      </a:r>
                      <a:endParaRPr lang="he-IL" sz="1600" dirty="0">
                        <a:latin typeface="Fb Ogen" panose="02020503050405020304" pitchFamily="18" charset="-79"/>
                        <a:cs typeface="Fb Ogen" panose="02020503050405020304" pitchFamily="18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429601"/>
                  </a:ext>
                </a:extLst>
              </a:tr>
              <a:tr h="362217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/>
                        <a:t>איתנה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Fb Ogen" panose="02020503050405020304" pitchFamily="18" charset="-79"/>
                        <a:cs typeface="Fb Ogen" panose="02020503050405020304" pitchFamily="18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endParaRPr lang="he-IL" sz="1400" b="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0246"/>
                  </a:ext>
                </a:extLst>
              </a:tr>
              <a:tr h="362217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/>
                        <a:t>יציבה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Fb Ogen" panose="02020503050405020304" pitchFamily="18" charset="-79"/>
                        <a:cs typeface="Fb Ogen" panose="02020503050405020304" pitchFamily="18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endParaRPr lang="he-IL" sz="1400" b="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519933"/>
                  </a:ext>
                </a:extLst>
              </a:tr>
              <a:tr h="362217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/>
                        <a:t>ביניים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Fb Ogen" panose="02020503050405020304" pitchFamily="18" charset="-79"/>
                        <a:cs typeface="Fb Ogen" panose="02020503050405020304" pitchFamily="18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34</a:t>
                      </a:r>
                      <a:endParaRPr lang="he-IL" sz="1400" b="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509616"/>
                  </a:ext>
                </a:extLst>
              </a:tr>
              <a:tr h="362217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המראה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(אבו סנאן)</a:t>
                      </a:r>
                      <a:endParaRPr lang="he-IL" sz="1400" b="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97364"/>
                  </a:ext>
                </a:extLst>
              </a:tr>
              <a:tr h="362217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/>
                        <a:t>התייעלות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Fb Ogen" panose="02020503050405020304" pitchFamily="18" charset="-79"/>
                        <a:cs typeface="Fb Ogen" panose="02020503050405020304" pitchFamily="18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513614"/>
                  </a:ext>
                </a:extLst>
              </a:tr>
              <a:tr h="362217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/>
                        <a:t>הבראה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Fb Ogen" panose="02020503050405020304" pitchFamily="18" charset="-79"/>
                        <a:cs typeface="Fb Ogen" panose="02020503050405020304" pitchFamily="18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18</a:t>
                      </a:r>
                      <a:endParaRPr lang="he-IL" sz="1400" b="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781061"/>
                  </a:ext>
                </a:extLst>
              </a:tr>
            </a:tbl>
          </a:graphicData>
        </a:graphic>
      </p:graphicFrame>
      <p:grpSp>
        <p:nvGrpSpPr>
          <p:cNvPr id="9" name="קבוצה 8"/>
          <p:cNvGrpSpPr/>
          <p:nvPr/>
        </p:nvGrpSpPr>
        <p:grpSpPr>
          <a:xfrm>
            <a:off x="732253" y="533766"/>
            <a:ext cx="11456654" cy="1406402"/>
            <a:chOff x="732253" y="533766"/>
            <a:chExt cx="11456654" cy="1406402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253" y="637529"/>
              <a:ext cx="2806614" cy="780478"/>
            </a:xfrm>
            <a:prstGeom prst="rect">
              <a:avLst/>
            </a:prstGeom>
          </p:spPr>
        </p:pic>
        <p:sp>
          <p:nvSpPr>
            <p:cNvPr id="17" name="מלבן עם פינות מעוגלות באותו צד 16"/>
            <p:cNvSpPr/>
            <p:nvPr/>
          </p:nvSpPr>
          <p:spPr>
            <a:xfrm rot="16200000">
              <a:off x="10938212" y="689474"/>
              <a:ext cx="1284481" cy="1216908"/>
            </a:xfrm>
            <a:prstGeom prst="round2SameRect">
              <a:avLst/>
            </a:prstGeom>
            <a:solidFill>
              <a:srgbClr val="B127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361394" y="533766"/>
              <a:ext cx="7499631" cy="57964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 defTabSz="720000">
                <a:lnSpc>
                  <a:spcPts val="3800"/>
                </a:lnSpc>
                <a:spcAft>
                  <a:spcPts val="50"/>
                </a:spcAft>
              </a:pPr>
              <a:r>
                <a:rPr lang="he-IL" sz="3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מחוז צפון</a:t>
              </a:r>
              <a:endParaRPr lang="he-IL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Fb Ogen" panose="02020503050405020304" pitchFamily="18" charset="-79"/>
                <a:cs typeface="Fb Ogen" panose="02020503050405020304" pitchFamily="18" charset="-79"/>
              </a:endParaRPr>
            </a:p>
          </p:txBody>
        </p:sp>
      </p:grpSp>
      <p:graphicFrame>
        <p:nvGraphicFramePr>
          <p:cNvPr id="22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8473348"/>
              </p:ext>
            </p:extLst>
          </p:nvPr>
        </p:nvGraphicFramePr>
        <p:xfrm>
          <a:off x="7638705" y="2183634"/>
          <a:ext cx="4833695" cy="3151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6" name="תמונה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224" y="927162"/>
            <a:ext cx="606456" cy="689010"/>
          </a:xfrm>
          <a:prstGeom prst="rect">
            <a:avLst/>
          </a:prstGeom>
        </p:spPr>
      </p:pic>
      <p:graphicFrame>
        <p:nvGraphicFramePr>
          <p:cNvPr id="4" name="תרשים 3"/>
          <p:cNvGraphicFramePr/>
          <p:nvPr>
            <p:extLst>
              <p:ext uri="{D42A27DB-BD31-4B8C-83A1-F6EECF244321}">
                <p14:modId xmlns:p14="http://schemas.microsoft.com/office/powerpoint/2010/main" val="1306198571"/>
              </p:ext>
            </p:extLst>
          </p:nvPr>
        </p:nvGraphicFramePr>
        <p:xfrm>
          <a:off x="6960096" y="1970787"/>
          <a:ext cx="4103569" cy="3051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TextBox 1"/>
          <p:cNvSpPr txBox="1"/>
          <p:nvPr/>
        </p:nvSpPr>
        <p:spPr>
          <a:xfrm>
            <a:off x="8323256" y="5263725"/>
            <a:ext cx="2130308" cy="267418"/>
          </a:xfrm>
          <a:prstGeom prst="rect">
            <a:avLst/>
          </a:prstGeom>
        </p:spPr>
        <p:txBody>
          <a:bodyPr wrap="none" rtlCol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 sz="1800" b="1" dirty="0">
                <a:solidFill>
                  <a:srgbClr val="002060"/>
                </a:solidFill>
                <a:latin typeface="Fb Ogen" panose="02020503050405020304" pitchFamily="18" charset="-79"/>
                <a:cs typeface="Fb Ogen" panose="02020503050405020304"/>
              </a:rPr>
              <a:t>80% מהרשויות בהחלטות ממשלה </a:t>
            </a:r>
            <a:endParaRPr lang="he-IL" sz="1800" dirty="0">
              <a:solidFill>
                <a:srgbClr val="002060"/>
              </a:solidFill>
              <a:latin typeface="Fb Ogen" panose="02020503050405020304" pitchFamily="18" charset="-79"/>
              <a:cs typeface="Fb Ogen" panose="02020503050405020304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2269330" y="5251314"/>
            <a:ext cx="2130308" cy="690479"/>
          </a:xfrm>
          <a:prstGeom prst="rect">
            <a:avLst/>
          </a:prstGeom>
        </p:spPr>
        <p:txBody>
          <a:bodyPr wrap="none" rtlCol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 sz="1800" b="1" dirty="0">
                <a:solidFill>
                  <a:srgbClr val="002060"/>
                </a:solidFill>
                <a:latin typeface="Fb Ogen" panose="02020503050405020304" pitchFamily="18" charset="-79"/>
                <a:cs typeface="Fb Ogen" panose="02020503050405020304"/>
              </a:rPr>
              <a:t>36 רשויות עם חשב מלווה </a:t>
            </a:r>
          </a:p>
          <a:p>
            <a:pPr algn="r"/>
            <a:r>
              <a:rPr lang="he-IL" sz="1800" b="1" dirty="0">
                <a:solidFill>
                  <a:srgbClr val="002060"/>
                </a:solidFill>
                <a:latin typeface="Fb Ogen" panose="02020503050405020304" pitchFamily="18" charset="-79"/>
                <a:cs typeface="Fb Ogen" panose="02020503050405020304"/>
              </a:rPr>
              <a:t>מתוכן 36 רשויות ערביות</a:t>
            </a:r>
            <a:endParaRPr lang="he-IL" sz="1800" dirty="0">
              <a:solidFill>
                <a:srgbClr val="002060"/>
              </a:solidFill>
              <a:latin typeface="Fb Ogen" panose="02020503050405020304" pitchFamily="18" charset="-79"/>
              <a:cs typeface="Fb Ogen" panose="0202050305040502030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7368" y="6381328"/>
            <a:ext cx="3131499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dirty="0"/>
              <a:t>* ערביות – מגזר ערבי, מגזר דרוזי, מגזר בדואי</a:t>
            </a:r>
          </a:p>
        </p:txBody>
      </p:sp>
    </p:spTree>
    <p:extLst>
      <p:ext uri="{BB962C8B-B14F-4D97-AF65-F5344CB8AC3E}">
        <p14:creationId xmlns:p14="http://schemas.microsoft.com/office/powerpoint/2010/main" val="2900200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קבוצה 12"/>
          <p:cNvGrpSpPr/>
          <p:nvPr/>
        </p:nvGrpSpPr>
        <p:grpSpPr>
          <a:xfrm>
            <a:off x="732253" y="604447"/>
            <a:ext cx="11456654" cy="1335721"/>
            <a:chOff x="732253" y="604447"/>
            <a:chExt cx="11456654" cy="1335721"/>
          </a:xfrm>
        </p:grpSpPr>
        <p:pic>
          <p:nvPicPr>
            <p:cNvPr id="14" name="תמונה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253" y="637529"/>
              <a:ext cx="2806614" cy="780478"/>
            </a:xfrm>
            <a:prstGeom prst="rect">
              <a:avLst/>
            </a:prstGeom>
          </p:spPr>
        </p:pic>
        <p:sp>
          <p:nvSpPr>
            <p:cNvPr id="15" name="מלבן עם פינות מעוגלות באותו צד 14"/>
            <p:cNvSpPr/>
            <p:nvPr/>
          </p:nvSpPr>
          <p:spPr>
            <a:xfrm rot="16200000">
              <a:off x="10938212" y="689474"/>
              <a:ext cx="1284481" cy="1216908"/>
            </a:xfrm>
            <a:prstGeom prst="round2SameRect">
              <a:avLst/>
            </a:prstGeom>
            <a:solidFill>
              <a:srgbClr val="1834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87688" y="604447"/>
              <a:ext cx="7499631" cy="57964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 defTabSz="720000">
                <a:lnSpc>
                  <a:spcPts val="3800"/>
                </a:lnSpc>
                <a:spcAft>
                  <a:spcPts val="50"/>
                </a:spcAft>
              </a:pPr>
              <a:r>
                <a:rPr lang="he-IL" sz="3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מאפייני מחוז צפון</a:t>
              </a:r>
              <a:endParaRPr lang="he-IL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Fb Ogen" panose="02020503050405020304" pitchFamily="18" charset="-79"/>
                <a:cs typeface="Fb Ogen" panose="02020503050405020304" pitchFamily="18" charset="-79"/>
              </a:endParaRPr>
            </a:p>
          </p:txBody>
        </p:sp>
      </p:grpSp>
      <p:grpSp>
        <p:nvGrpSpPr>
          <p:cNvPr id="3" name="קבוצה 2"/>
          <p:cNvGrpSpPr/>
          <p:nvPr/>
        </p:nvGrpSpPr>
        <p:grpSpPr>
          <a:xfrm>
            <a:off x="8616280" y="1936112"/>
            <a:ext cx="1995406" cy="1370323"/>
            <a:chOff x="8616280" y="2132856"/>
            <a:chExt cx="1995406" cy="1370323"/>
          </a:xfrm>
        </p:grpSpPr>
        <p:sp>
          <p:nvSpPr>
            <p:cNvPr id="7" name="מלבן מעוגל 6"/>
            <p:cNvSpPr/>
            <p:nvPr/>
          </p:nvSpPr>
          <p:spPr>
            <a:xfrm>
              <a:off x="8616280" y="2132856"/>
              <a:ext cx="1995406" cy="1370323"/>
            </a:xfrm>
            <a:prstGeom prst="roundRect">
              <a:avLst/>
            </a:prstGeom>
            <a:solidFill>
              <a:srgbClr val="56B7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מלבן 7"/>
            <p:cNvSpPr/>
            <p:nvPr/>
          </p:nvSpPr>
          <p:spPr>
            <a:xfrm>
              <a:off x="8725282" y="2924944"/>
              <a:ext cx="186983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he-IL" dirty="0">
                  <a:solidFill>
                    <a:schemeClr val="bg1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כל צורות ההתיישבות</a:t>
              </a:r>
            </a:p>
          </p:txBody>
        </p:sp>
        <p:cxnSp>
          <p:nvCxnSpPr>
            <p:cNvPr id="10" name="מחבר ישר 9"/>
            <p:cNvCxnSpPr/>
            <p:nvPr/>
          </p:nvCxnSpPr>
          <p:spPr>
            <a:xfrm flipV="1">
              <a:off x="8822307" y="2892029"/>
              <a:ext cx="1569154" cy="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קבוצה 17"/>
          <p:cNvGrpSpPr/>
          <p:nvPr/>
        </p:nvGrpSpPr>
        <p:grpSpPr>
          <a:xfrm>
            <a:off x="6400649" y="1936112"/>
            <a:ext cx="1995406" cy="1438419"/>
            <a:chOff x="8616280" y="2132856"/>
            <a:chExt cx="1995406" cy="1438419"/>
          </a:xfrm>
        </p:grpSpPr>
        <p:sp>
          <p:nvSpPr>
            <p:cNvPr id="19" name="מלבן מעוגל 18"/>
            <p:cNvSpPr/>
            <p:nvPr/>
          </p:nvSpPr>
          <p:spPr>
            <a:xfrm>
              <a:off x="8616280" y="2132856"/>
              <a:ext cx="1995406" cy="1370323"/>
            </a:xfrm>
            <a:prstGeom prst="roundRect">
              <a:avLst/>
            </a:prstGeom>
            <a:solidFill>
              <a:srgbClr val="56B7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/>
            <p:cNvSpPr/>
            <p:nvPr/>
          </p:nvSpPr>
          <p:spPr>
            <a:xfrm>
              <a:off x="8616280" y="2924944"/>
              <a:ext cx="198797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he-IL" dirty="0">
                  <a:solidFill>
                    <a:schemeClr val="bg1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שונות סוציו-דמוגרפית רבה</a:t>
              </a:r>
            </a:p>
          </p:txBody>
        </p:sp>
        <p:cxnSp>
          <p:nvCxnSpPr>
            <p:cNvPr id="21" name="מחבר ישר 20"/>
            <p:cNvCxnSpPr/>
            <p:nvPr/>
          </p:nvCxnSpPr>
          <p:spPr>
            <a:xfrm flipV="1">
              <a:off x="8822307" y="2892029"/>
              <a:ext cx="1569154" cy="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קבוצה 21"/>
          <p:cNvGrpSpPr/>
          <p:nvPr/>
        </p:nvGrpSpPr>
        <p:grpSpPr>
          <a:xfrm>
            <a:off x="4204188" y="1951730"/>
            <a:ext cx="1995406" cy="1438419"/>
            <a:chOff x="8616280" y="2132856"/>
            <a:chExt cx="1995406" cy="1438419"/>
          </a:xfrm>
        </p:grpSpPr>
        <p:sp>
          <p:nvSpPr>
            <p:cNvPr id="23" name="מלבן מעוגל 22"/>
            <p:cNvSpPr/>
            <p:nvPr/>
          </p:nvSpPr>
          <p:spPr>
            <a:xfrm>
              <a:off x="8616280" y="2132856"/>
              <a:ext cx="1995406" cy="1370323"/>
            </a:xfrm>
            <a:prstGeom prst="roundRect">
              <a:avLst/>
            </a:prstGeom>
            <a:solidFill>
              <a:srgbClr val="56B7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4" name="מלבן 23"/>
            <p:cNvSpPr/>
            <p:nvPr/>
          </p:nvSpPr>
          <p:spPr>
            <a:xfrm>
              <a:off x="8616280" y="2924944"/>
              <a:ext cx="198789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he-IL" dirty="0">
                  <a:solidFill>
                    <a:schemeClr val="bg1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מדד סוציואקונומי נמוך במרבית הרשויות</a:t>
              </a:r>
            </a:p>
          </p:txBody>
        </p:sp>
        <p:cxnSp>
          <p:nvCxnSpPr>
            <p:cNvPr id="25" name="מחבר ישר 24"/>
            <p:cNvCxnSpPr/>
            <p:nvPr/>
          </p:nvCxnSpPr>
          <p:spPr>
            <a:xfrm flipV="1">
              <a:off x="8822307" y="2892029"/>
              <a:ext cx="1569154" cy="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קבוצה 25"/>
          <p:cNvGrpSpPr/>
          <p:nvPr/>
        </p:nvGrpSpPr>
        <p:grpSpPr>
          <a:xfrm>
            <a:off x="1988557" y="1951730"/>
            <a:ext cx="2006973" cy="1438419"/>
            <a:chOff x="8616280" y="2132856"/>
            <a:chExt cx="2006973" cy="1438419"/>
          </a:xfrm>
        </p:grpSpPr>
        <p:sp>
          <p:nvSpPr>
            <p:cNvPr id="27" name="מלבן מעוגל 26"/>
            <p:cNvSpPr/>
            <p:nvPr/>
          </p:nvSpPr>
          <p:spPr>
            <a:xfrm>
              <a:off x="8616280" y="2132856"/>
              <a:ext cx="1995406" cy="1370323"/>
            </a:xfrm>
            <a:prstGeom prst="roundRect">
              <a:avLst/>
            </a:prstGeom>
            <a:solidFill>
              <a:srgbClr val="56B7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/>
            <p:cNvSpPr/>
            <p:nvPr/>
          </p:nvSpPr>
          <p:spPr>
            <a:xfrm>
              <a:off x="8616280" y="2924944"/>
              <a:ext cx="200697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he-IL" dirty="0">
                  <a:solidFill>
                    <a:schemeClr val="bg1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מדד פריפריאלי גבוה ברוב שטח המחוז</a:t>
              </a:r>
            </a:p>
          </p:txBody>
        </p:sp>
        <p:cxnSp>
          <p:nvCxnSpPr>
            <p:cNvPr id="29" name="מחבר ישר 28"/>
            <p:cNvCxnSpPr/>
            <p:nvPr/>
          </p:nvCxnSpPr>
          <p:spPr>
            <a:xfrm flipV="1">
              <a:off x="8822307" y="2892029"/>
              <a:ext cx="1569154" cy="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קבוצה 29"/>
          <p:cNvGrpSpPr/>
          <p:nvPr/>
        </p:nvGrpSpPr>
        <p:grpSpPr>
          <a:xfrm>
            <a:off x="8616280" y="3516176"/>
            <a:ext cx="1995406" cy="1438419"/>
            <a:chOff x="8616280" y="2132856"/>
            <a:chExt cx="1995406" cy="1438419"/>
          </a:xfrm>
        </p:grpSpPr>
        <p:sp>
          <p:nvSpPr>
            <p:cNvPr id="31" name="מלבן מעוגל 30"/>
            <p:cNvSpPr/>
            <p:nvPr/>
          </p:nvSpPr>
          <p:spPr>
            <a:xfrm>
              <a:off x="8616280" y="2132856"/>
              <a:ext cx="1995406" cy="1370323"/>
            </a:xfrm>
            <a:prstGeom prst="roundRect">
              <a:avLst/>
            </a:prstGeom>
            <a:solidFill>
              <a:srgbClr val="56B7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2" name="מלבן 31"/>
            <p:cNvSpPr/>
            <p:nvPr/>
          </p:nvSpPr>
          <p:spPr>
            <a:xfrm>
              <a:off x="8616280" y="2924944"/>
              <a:ext cx="198877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he-IL" dirty="0">
                  <a:solidFill>
                    <a:schemeClr val="bg1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מחסור במנועי צמיחה כלכליים</a:t>
              </a:r>
            </a:p>
          </p:txBody>
        </p:sp>
        <p:cxnSp>
          <p:nvCxnSpPr>
            <p:cNvPr id="33" name="מחבר ישר 32"/>
            <p:cNvCxnSpPr/>
            <p:nvPr/>
          </p:nvCxnSpPr>
          <p:spPr>
            <a:xfrm flipV="1">
              <a:off x="8822307" y="2892029"/>
              <a:ext cx="1569154" cy="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קבוצה 33"/>
          <p:cNvGrpSpPr/>
          <p:nvPr/>
        </p:nvGrpSpPr>
        <p:grpSpPr>
          <a:xfrm>
            <a:off x="6400649" y="3516176"/>
            <a:ext cx="1995406" cy="1370323"/>
            <a:chOff x="8616280" y="2132856"/>
            <a:chExt cx="1995406" cy="1370323"/>
          </a:xfrm>
        </p:grpSpPr>
        <p:sp>
          <p:nvSpPr>
            <p:cNvPr id="35" name="מלבן מעוגל 34"/>
            <p:cNvSpPr/>
            <p:nvPr/>
          </p:nvSpPr>
          <p:spPr>
            <a:xfrm>
              <a:off x="8616280" y="2132856"/>
              <a:ext cx="1995406" cy="1370323"/>
            </a:xfrm>
            <a:prstGeom prst="roundRect">
              <a:avLst/>
            </a:prstGeom>
            <a:solidFill>
              <a:srgbClr val="56B7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6" name="מלבן 35"/>
            <p:cNvSpPr/>
            <p:nvPr/>
          </p:nvSpPr>
          <p:spPr>
            <a:xfrm>
              <a:off x="8725282" y="2924944"/>
              <a:ext cx="176320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he-IL" dirty="0">
                  <a:solidFill>
                    <a:schemeClr val="bg1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הכנרת והים התיכון</a:t>
              </a:r>
            </a:p>
          </p:txBody>
        </p:sp>
        <p:cxnSp>
          <p:nvCxnSpPr>
            <p:cNvPr id="37" name="מחבר ישר 36"/>
            <p:cNvCxnSpPr/>
            <p:nvPr/>
          </p:nvCxnSpPr>
          <p:spPr>
            <a:xfrm flipV="1">
              <a:off x="8822307" y="2892029"/>
              <a:ext cx="1569154" cy="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קבוצה 37"/>
          <p:cNvGrpSpPr/>
          <p:nvPr/>
        </p:nvGrpSpPr>
        <p:grpSpPr>
          <a:xfrm>
            <a:off x="4204188" y="3531794"/>
            <a:ext cx="1995406" cy="1370323"/>
            <a:chOff x="8616280" y="2132856"/>
            <a:chExt cx="1995406" cy="1370323"/>
          </a:xfrm>
        </p:grpSpPr>
        <p:sp>
          <p:nvSpPr>
            <p:cNvPr id="39" name="מלבן מעוגל 38"/>
            <p:cNvSpPr/>
            <p:nvPr/>
          </p:nvSpPr>
          <p:spPr>
            <a:xfrm>
              <a:off x="8616280" y="2132856"/>
              <a:ext cx="1995406" cy="1370323"/>
            </a:xfrm>
            <a:prstGeom prst="roundRect">
              <a:avLst/>
            </a:prstGeom>
            <a:solidFill>
              <a:srgbClr val="56B7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0" name="מלבן 39"/>
            <p:cNvSpPr/>
            <p:nvPr/>
          </p:nvSpPr>
          <p:spPr>
            <a:xfrm>
              <a:off x="8725282" y="2924944"/>
              <a:ext cx="176320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he-IL" dirty="0">
                  <a:solidFill>
                    <a:schemeClr val="bg1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שלושה קווי עימות</a:t>
              </a:r>
            </a:p>
          </p:txBody>
        </p:sp>
        <p:cxnSp>
          <p:nvCxnSpPr>
            <p:cNvPr id="41" name="מחבר ישר 40"/>
            <p:cNvCxnSpPr/>
            <p:nvPr/>
          </p:nvCxnSpPr>
          <p:spPr>
            <a:xfrm flipV="1">
              <a:off x="8822307" y="2892029"/>
              <a:ext cx="1569154" cy="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קבוצה 41"/>
          <p:cNvGrpSpPr/>
          <p:nvPr/>
        </p:nvGrpSpPr>
        <p:grpSpPr>
          <a:xfrm>
            <a:off x="1988557" y="3531794"/>
            <a:ext cx="1995406" cy="1370323"/>
            <a:chOff x="8616280" y="2132856"/>
            <a:chExt cx="1995406" cy="1370323"/>
          </a:xfrm>
        </p:grpSpPr>
        <p:sp>
          <p:nvSpPr>
            <p:cNvPr id="43" name="מלבן מעוגל 42"/>
            <p:cNvSpPr/>
            <p:nvPr/>
          </p:nvSpPr>
          <p:spPr>
            <a:xfrm>
              <a:off x="8616280" y="2132856"/>
              <a:ext cx="1995406" cy="1370323"/>
            </a:xfrm>
            <a:prstGeom prst="roundRect">
              <a:avLst/>
            </a:prstGeom>
            <a:solidFill>
              <a:srgbClr val="56B7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4" name="מלבן 43"/>
            <p:cNvSpPr/>
            <p:nvPr/>
          </p:nvSpPr>
          <p:spPr>
            <a:xfrm>
              <a:off x="8725282" y="2924944"/>
              <a:ext cx="176320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he-IL" dirty="0">
                  <a:solidFill>
                    <a:schemeClr val="bg1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טופוגרפיה מאתגרת</a:t>
              </a:r>
            </a:p>
          </p:txBody>
        </p:sp>
        <p:cxnSp>
          <p:nvCxnSpPr>
            <p:cNvPr id="45" name="מחבר ישר 44"/>
            <p:cNvCxnSpPr/>
            <p:nvPr/>
          </p:nvCxnSpPr>
          <p:spPr>
            <a:xfrm flipV="1">
              <a:off x="8822307" y="2892029"/>
              <a:ext cx="1569154" cy="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קבוצה 45"/>
          <p:cNvGrpSpPr/>
          <p:nvPr/>
        </p:nvGrpSpPr>
        <p:grpSpPr>
          <a:xfrm>
            <a:off x="8616280" y="5111858"/>
            <a:ext cx="1998711" cy="1370323"/>
            <a:chOff x="8616280" y="2132856"/>
            <a:chExt cx="1998711" cy="1370323"/>
          </a:xfrm>
        </p:grpSpPr>
        <p:sp>
          <p:nvSpPr>
            <p:cNvPr id="47" name="מלבן מעוגל 46"/>
            <p:cNvSpPr/>
            <p:nvPr/>
          </p:nvSpPr>
          <p:spPr>
            <a:xfrm>
              <a:off x="8616280" y="2132856"/>
              <a:ext cx="1995406" cy="1370323"/>
            </a:xfrm>
            <a:prstGeom prst="roundRect">
              <a:avLst/>
            </a:prstGeom>
            <a:solidFill>
              <a:srgbClr val="56B7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/>
            <p:cNvSpPr/>
            <p:nvPr/>
          </p:nvSpPr>
          <p:spPr>
            <a:xfrm>
              <a:off x="8616280" y="2924944"/>
              <a:ext cx="199871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he-IL" dirty="0">
                  <a:solidFill>
                    <a:schemeClr val="bg1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שטחים גליליים רבים</a:t>
              </a:r>
            </a:p>
          </p:txBody>
        </p:sp>
        <p:cxnSp>
          <p:nvCxnSpPr>
            <p:cNvPr id="49" name="מחבר ישר 48"/>
            <p:cNvCxnSpPr/>
            <p:nvPr/>
          </p:nvCxnSpPr>
          <p:spPr>
            <a:xfrm flipV="1">
              <a:off x="8822307" y="2892029"/>
              <a:ext cx="1569154" cy="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קבוצה 49"/>
          <p:cNvGrpSpPr/>
          <p:nvPr/>
        </p:nvGrpSpPr>
        <p:grpSpPr>
          <a:xfrm>
            <a:off x="6400649" y="5111858"/>
            <a:ext cx="1995406" cy="1438419"/>
            <a:chOff x="8616280" y="2132856"/>
            <a:chExt cx="1995406" cy="1438419"/>
          </a:xfrm>
        </p:grpSpPr>
        <p:sp>
          <p:nvSpPr>
            <p:cNvPr id="51" name="מלבן מעוגל 50"/>
            <p:cNvSpPr/>
            <p:nvPr/>
          </p:nvSpPr>
          <p:spPr>
            <a:xfrm>
              <a:off x="8616280" y="2132856"/>
              <a:ext cx="1995406" cy="1370323"/>
            </a:xfrm>
            <a:prstGeom prst="roundRect">
              <a:avLst/>
            </a:prstGeom>
            <a:solidFill>
              <a:srgbClr val="56B7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/>
            <p:cNvSpPr/>
            <p:nvPr/>
          </p:nvSpPr>
          <p:spPr>
            <a:xfrm>
              <a:off x="8635450" y="2924944"/>
              <a:ext cx="196880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he-IL" dirty="0">
                  <a:solidFill>
                    <a:schemeClr val="bg1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בעיות העסקת קרובי משפחה </a:t>
              </a:r>
            </a:p>
          </p:txBody>
        </p:sp>
        <p:cxnSp>
          <p:nvCxnSpPr>
            <p:cNvPr id="53" name="מחבר ישר 52"/>
            <p:cNvCxnSpPr/>
            <p:nvPr/>
          </p:nvCxnSpPr>
          <p:spPr>
            <a:xfrm flipV="1">
              <a:off x="8822307" y="2892029"/>
              <a:ext cx="1569154" cy="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קבוצה 53"/>
          <p:cNvGrpSpPr/>
          <p:nvPr/>
        </p:nvGrpSpPr>
        <p:grpSpPr>
          <a:xfrm>
            <a:off x="4204188" y="5127476"/>
            <a:ext cx="1995406" cy="1438419"/>
            <a:chOff x="8616280" y="2132856"/>
            <a:chExt cx="1995406" cy="1438419"/>
          </a:xfrm>
        </p:grpSpPr>
        <p:sp>
          <p:nvSpPr>
            <p:cNvPr id="55" name="מלבן מעוגל 54"/>
            <p:cNvSpPr/>
            <p:nvPr/>
          </p:nvSpPr>
          <p:spPr>
            <a:xfrm>
              <a:off x="8616280" y="2132856"/>
              <a:ext cx="1995406" cy="1370323"/>
            </a:xfrm>
            <a:prstGeom prst="roundRect">
              <a:avLst/>
            </a:prstGeom>
            <a:solidFill>
              <a:srgbClr val="56B7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/>
            <p:cNvSpPr/>
            <p:nvPr/>
          </p:nvSpPr>
          <p:spPr>
            <a:xfrm>
              <a:off x="8616280" y="2924944"/>
              <a:ext cx="197623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he-IL" dirty="0">
                  <a:solidFill>
                    <a:schemeClr val="bg1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אירועי חירום בטחונים ומזג אויר</a:t>
              </a:r>
            </a:p>
          </p:txBody>
        </p:sp>
        <p:cxnSp>
          <p:nvCxnSpPr>
            <p:cNvPr id="57" name="מחבר ישר 56"/>
            <p:cNvCxnSpPr/>
            <p:nvPr/>
          </p:nvCxnSpPr>
          <p:spPr>
            <a:xfrm flipV="1">
              <a:off x="8822307" y="2892029"/>
              <a:ext cx="1569154" cy="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קבוצה 57"/>
          <p:cNvGrpSpPr/>
          <p:nvPr/>
        </p:nvGrpSpPr>
        <p:grpSpPr>
          <a:xfrm>
            <a:off x="1988557" y="5127476"/>
            <a:ext cx="1995406" cy="1370323"/>
            <a:chOff x="8616280" y="2132856"/>
            <a:chExt cx="1995406" cy="1370323"/>
          </a:xfrm>
        </p:grpSpPr>
        <p:sp>
          <p:nvSpPr>
            <p:cNvPr id="59" name="מלבן מעוגל 58"/>
            <p:cNvSpPr/>
            <p:nvPr/>
          </p:nvSpPr>
          <p:spPr>
            <a:xfrm>
              <a:off x="8616280" y="2132856"/>
              <a:ext cx="1995406" cy="1370323"/>
            </a:xfrm>
            <a:prstGeom prst="roundRect">
              <a:avLst/>
            </a:prstGeom>
            <a:solidFill>
              <a:srgbClr val="56B7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0" name="מלבן 59"/>
            <p:cNvSpPr/>
            <p:nvPr/>
          </p:nvSpPr>
          <p:spPr>
            <a:xfrm>
              <a:off x="8725282" y="2924944"/>
              <a:ext cx="176320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he-IL" dirty="0">
                  <a:solidFill>
                    <a:schemeClr val="bg1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מגוון עדות ודתות</a:t>
              </a:r>
            </a:p>
          </p:txBody>
        </p:sp>
        <p:cxnSp>
          <p:nvCxnSpPr>
            <p:cNvPr id="61" name="מחבר ישר 60"/>
            <p:cNvCxnSpPr/>
            <p:nvPr/>
          </p:nvCxnSpPr>
          <p:spPr>
            <a:xfrm flipV="1">
              <a:off x="8822307" y="2892029"/>
              <a:ext cx="1569154" cy="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2" name="תמונה 6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2752" y="2161112"/>
            <a:ext cx="288263" cy="421494"/>
          </a:xfrm>
          <a:prstGeom prst="rect">
            <a:avLst/>
          </a:prstGeom>
        </p:spPr>
      </p:pic>
      <p:pic>
        <p:nvPicPr>
          <p:cNvPr id="63" name="תמונה 6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7121" y="2134569"/>
            <a:ext cx="288263" cy="421494"/>
          </a:xfrm>
          <a:prstGeom prst="rect">
            <a:avLst/>
          </a:prstGeom>
        </p:spPr>
      </p:pic>
      <p:pic>
        <p:nvPicPr>
          <p:cNvPr id="64" name="תמונה 6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760" y="2144466"/>
            <a:ext cx="288263" cy="421494"/>
          </a:xfrm>
          <a:prstGeom prst="rect">
            <a:avLst/>
          </a:prstGeom>
        </p:spPr>
      </p:pic>
      <p:pic>
        <p:nvPicPr>
          <p:cNvPr id="65" name="תמונה 6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129" y="2117923"/>
            <a:ext cx="288263" cy="421494"/>
          </a:xfrm>
          <a:prstGeom prst="rect">
            <a:avLst/>
          </a:prstGeom>
        </p:spPr>
      </p:pic>
      <p:pic>
        <p:nvPicPr>
          <p:cNvPr id="66" name="תמונה 6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2752" y="3735199"/>
            <a:ext cx="288263" cy="421494"/>
          </a:xfrm>
          <a:prstGeom prst="rect">
            <a:avLst/>
          </a:prstGeom>
        </p:spPr>
      </p:pic>
      <p:pic>
        <p:nvPicPr>
          <p:cNvPr id="67" name="תמונה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7121" y="3708656"/>
            <a:ext cx="288263" cy="421494"/>
          </a:xfrm>
          <a:prstGeom prst="rect">
            <a:avLst/>
          </a:prstGeom>
        </p:spPr>
      </p:pic>
      <p:pic>
        <p:nvPicPr>
          <p:cNvPr id="68" name="תמונה 6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760" y="3718553"/>
            <a:ext cx="288263" cy="421494"/>
          </a:xfrm>
          <a:prstGeom prst="rect">
            <a:avLst/>
          </a:prstGeom>
        </p:spPr>
      </p:pic>
      <p:pic>
        <p:nvPicPr>
          <p:cNvPr id="69" name="תמונה 6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129" y="3692010"/>
            <a:ext cx="288263" cy="421494"/>
          </a:xfrm>
          <a:prstGeom prst="rect">
            <a:avLst/>
          </a:prstGeom>
        </p:spPr>
      </p:pic>
      <p:pic>
        <p:nvPicPr>
          <p:cNvPr id="70" name="תמונה 6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3541" y="5348178"/>
            <a:ext cx="288263" cy="421494"/>
          </a:xfrm>
          <a:prstGeom prst="rect">
            <a:avLst/>
          </a:prstGeom>
        </p:spPr>
      </p:pic>
      <p:pic>
        <p:nvPicPr>
          <p:cNvPr id="71" name="תמונה 7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910" y="5321635"/>
            <a:ext cx="288263" cy="421494"/>
          </a:xfrm>
          <a:prstGeom prst="rect">
            <a:avLst/>
          </a:prstGeom>
        </p:spPr>
      </p:pic>
      <p:pic>
        <p:nvPicPr>
          <p:cNvPr id="72" name="תמונה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549" y="5331532"/>
            <a:ext cx="288263" cy="421494"/>
          </a:xfrm>
          <a:prstGeom prst="rect">
            <a:avLst/>
          </a:prstGeom>
        </p:spPr>
      </p:pic>
      <p:pic>
        <p:nvPicPr>
          <p:cNvPr id="73" name="תמונה 7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918" y="5304989"/>
            <a:ext cx="288263" cy="421494"/>
          </a:xfrm>
          <a:prstGeom prst="rect">
            <a:avLst/>
          </a:prstGeom>
        </p:spPr>
      </p:pic>
      <p:pic>
        <p:nvPicPr>
          <p:cNvPr id="74" name="תמונה 7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224" y="927162"/>
            <a:ext cx="606456" cy="689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330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חסמים ואתגרים | חוסר הצדקה כלכלי</a:t>
            </a:r>
          </a:p>
        </p:txBody>
      </p:sp>
      <p:sp>
        <p:nvSpPr>
          <p:cNvPr id="13" name="מלבן 12"/>
          <p:cNvSpPr/>
          <p:nvPr/>
        </p:nvSpPr>
        <p:spPr>
          <a:xfrm>
            <a:off x="0" y="-250734"/>
            <a:ext cx="12192000" cy="1304925"/>
          </a:xfrm>
          <a:prstGeom prst="rect">
            <a:avLst/>
          </a:prstGeom>
          <a:solidFill>
            <a:srgbClr val="FBFBF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כותרת 1"/>
          <p:cNvSpPr txBox="1">
            <a:spLocks/>
          </p:cNvSpPr>
          <p:nvPr/>
        </p:nvSpPr>
        <p:spPr>
          <a:xfrm>
            <a:off x="2571864" y="298976"/>
            <a:ext cx="8775399" cy="750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23307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he-IL" dirty="0">
                <a:solidFill>
                  <a:srgbClr val="264653"/>
                </a:solidFill>
                <a:latin typeface="Fb Ogen" panose="02020803050405020304" charset="-79"/>
                <a:cs typeface="Fb Ogen" panose="02020803050405020304" charset="-79"/>
              </a:rPr>
              <a:t>חסמים ואתגרים | ריכוזיות ממשלתית</a:t>
            </a:r>
          </a:p>
        </p:txBody>
      </p:sp>
      <p:sp>
        <p:nvSpPr>
          <p:cNvPr id="7" name="Rectangle: Rounded Corners 2">
            <a:extLst>
              <a:ext uri="{FF2B5EF4-FFF2-40B4-BE49-F238E27FC236}">
                <a16:creationId xmlns:a16="http://schemas.microsoft.com/office/drawing/2014/main" id="{B77F1FC1-687F-41AC-BC88-F58417D2BAF1}"/>
              </a:ext>
            </a:extLst>
          </p:cNvPr>
          <p:cNvSpPr/>
          <p:nvPr/>
        </p:nvSpPr>
        <p:spPr>
          <a:xfrm>
            <a:off x="2471738" y="1511300"/>
            <a:ext cx="9145587" cy="481013"/>
          </a:xfrm>
          <a:prstGeom prst="roundRect">
            <a:avLst>
              <a:gd name="adj" fmla="val 50000"/>
            </a:avLst>
          </a:prstGeom>
          <a:solidFill>
            <a:srgbClr val="264653"/>
          </a:solidFill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>
                <a:solidFill>
                  <a:schemeClr val="tx1"/>
                </a:solidFill>
                <a:latin typeface="Assistant ExtraLight" panose="00000300000000000000" pitchFamily="2" charset="-79"/>
                <a:ea typeface="Assistant ExtraLight" panose="00000300000000000000" pitchFamily="2" charset="-79"/>
                <a:cs typeface="Assistant ExtraLight" panose="00000300000000000000" pitchFamily="2" charset="-79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ssistant ExtraLight" panose="00000300000000000000" pitchFamily="2" charset="-79"/>
                <a:ea typeface="Assistant ExtraLight" panose="00000300000000000000" pitchFamily="2" charset="-79"/>
                <a:cs typeface="Assistant ExtraLight" panose="00000300000000000000" pitchFamily="2" charset="-79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ssistant ExtraLight" panose="00000300000000000000" pitchFamily="2" charset="-79"/>
                <a:ea typeface="Assistant ExtraLight" panose="00000300000000000000" pitchFamily="2" charset="-79"/>
                <a:cs typeface="Assistant ExtraLight" panose="00000300000000000000" pitchFamily="2" charset="-79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pitchFamily="2" charset="-79"/>
                <a:ea typeface="Assistant ExtraLight" panose="00000300000000000000" pitchFamily="2" charset="-79"/>
                <a:cs typeface="Assistant ExtraLight" panose="00000300000000000000" pitchFamily="2" charset="-79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pitchFamily="2" charset="-79"/>
                <a:ea typeface="Assistant ExtraLight" panose="00000300000000000000" pitchFamily="2" charset="-79"/>
                <a:cs typeface="Assistant ExtraLight" panose="00000300000000000000" pitchFamily="2" charset="-79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pitchFamily="2" charset="-79"/>
                <a:ea typeface="Assistant ExtraLight" panose="00000300000000000000" pitchFamily="2" charset="-79"/>
                <a:cs typeface="Assistant ExtraLight" panose="00000300000000000000" pitchFamily="2" charset="-79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pitchFamily="2" charset="-79"/>
                <a:ea typeface="Assistant ExtraLight" panose="00000300000000000000" pitchFamily="2" charset="-79"/>
                <a:cs typeface="Assistant ExtraLight" panose="00000300000000000000" pitchFamily="2" charset="-79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pitchFamily="2" charset="-79"/>
                <a:ea typeface="Assistant ExtraLight" panose="00000300000000000000" pitchFamily="2" charset="-79"/>
                <a:cs typeface="Assistant ExtraLight" panose="00000300000000000000" pitchFamily="2" charset="-79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pitchFamily="2" charset="-79"/>
                <a:ea typeface="Assistant ExtraLight" panose="00000300000000000000" pitchFamily="2" charset="-79"/>
                <a:cs typeface="Assistant ExtraLight" panose="00000300000000000000" pitchFamily="2" charset="-79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e-IL" altLang="en-US" dirty="0">
                <a:solidFill>
                  <a:schemeClr val="bg1"/>
                </a:solidFill>
                <a:latin typeface="Calibri" panose="020F0502020204030204" pitchFamily="34" charset="0"/>
                <a:ea typeface="Assistant" panose="00000500000000000000" pitchFamily="2" charset="-79"/>
                <a:cs typeface="Calibri" panose="020F0502020204030204" pitchFamily="34" charset="0"/>
              </a:rPr>
              <a:t> </a:t>
            </a:r>
            <a:r>
              <a:rPr lang="he-IL" altLang="en-US" b="1" dirty="0">
                <a:solidFill>
                  <a:schemeClr val="bg1"/>
                </a:solidFill>
                <a:latin typeface="Fb Ogen" panose="02020803050405020304" charset="-79"/>
                <a:ea typeface="Assistant" panose="00000500000000000000" pitchFamily="2" charset="-79"/>
                <a:cs typeface="Fb Ogen" panose="02020803050405020304" charset="-79"/>
              </a:rPr>
              <a:t>ישראל ממוקמת במקום 94 מתוך 182 לפי מדד 'קרבת השלטון לתושב </a:t>
            </a:r>
            <a:r>
              <a:rPr lang="he-IL" altLang="en-US" dirty="0">
                <a:solidFill>
                  <a:schemeClr val="bg1"/>
                </a:solidFill>
                <a:latin typeface="Calibri" panose="020F0502020204030204" pitchFamily="34" charset="0"/>
                <a:ea typeface="Assistant" panose="00000500000000000000" pitchFamily="2" charset="-79"/>
                <a:cs typeface="Calibri" panose="020F0502020204030204" pitchFamily="34" charset="0"/>
              </a:rPr>
              <a:t>'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  <a:ea typeface="Assistant" panose="00000500000000000000" pitchFamily="2" charset="-79"/>
                <a:cs typeface="Calibri" panose="020F0502020204030204" pitchFamily="34" charset="0"/>
              </a:rPr>
              <a:t>Closeness Government Index’</a:t>
            </a:r>
          </a:p>
        </p:txBody>
      </p:sp>
      <p:sp>
        <p:nvSpPr>
          <p:cNvPr id="8" name="Rectangle: Rounded Corners 2"/>
          <p:cNvSpPr>
            <a:spLocks noChangeArrowheads="1"/>
          </p:cNvSpPr>
          <p:nvPr/>
        </p:nvSpPr>
        <p:spPr bwMode="auto">
          <a:xfrm>
            <a:off x="3598863" y="2127250"/>
            <a:ext cx="8018462" cy="481013"/>
          </a:xfrm>
          <a:prstGeom prst="roundRect">
            <a:avLst>
              <a:gd name="adj" fmla="val 50000"/>
            </a:avLst>
          </a:prstGeom>
          <a:solidFill>
            <a:srgbClr val="E53A23"/>
          </a:solidFill>
          <a:ln>
            <a:noFill/>
          </a:ln>
          <a:extLst/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  <a:latin typeface="Fb Ogen" panose="02020803050405020304" charset="-79"/>
                <a:cs typeface="Fb Ogen" panose="02020803050405020304" charset="-79"/>
              </a:rPr>
              <a:t> </a:t>
            </a:r>
            <a:r>
              <a:rPr lang="he-IL" altLang="en-US" b="1" dirty="0">
                <a:solidFill>
                  <a:schemeClr val="bg1"/>
                </a:solidFill>
                <a:latin typeface="Fb Ogen" panose="02020803050405020304" charset="-79"/>
                <a:cs typeface="Fb Ogen" panose="02020803050405020304" charset="-79"/>
              </a:rPr>
              <a:t>ישראל נמצאת בדירוג הנמוך ביותר (סוג 4) המעיד על ביזוריות נמוכה של השלטון המקומי*</a:t>
            </a:r>
            <a:endParaRPr lang="en-US" altLang="en-US" b="1" dirty="0">
              <a:solidFill>
                <a:schemeClr val="bg1"/>
              </a:solidFill>
              <a:latin typeface="Fb Ogen" panose="02020803050405020304" charset="-79"/>
              <a:cs typeface="Fb Ogen" panose="02020803050405020304" charset="-79"/>
            </a:endParaRP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3522663" y="2743200"/>
            <a:ext cx="80946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e-IL" altLang="en-US" b="1" dirty="0">
                <a:latin typeface="Fb Ogen" panose="02020803050405020304" charset="-79"/>
                <a:cs typeface="Fb Ogen" panose="02020803050405020304" charset="-79"/>
              </a:rPr>
              <a:t>*סוגי מדינות לפי רמת ביזור הנמדדת בהתאם למדדים פיסקליים</a:t>
            </a:r>
            <a:endParaRPr lang="en-US" altLang="en-US" b="1" dirty="0">
              <a:latin typeface="Fb Ogen" panose="02020803050405020304" charset="-79"/>
              <a:cs typeface="Fb Ogen" panose="02020803050405020304" charset="-79"/>
            </a:endParaRPr>
          </a:p>
        </p:txBody>
      </p:sp>
      <p:grpSp>
        <p:nvGrpSpPr>
          <p:cNvPr id="10" name="Group 35"/>
          <p:cNvGrpSpPr>
            <a:grpSpLocks/>
          </p:cNvGrpSpPr>
          <p:nvPr/>
        </p:nvGrpSpPr>
        <p:grpSpPr bwMode="auto">
          <a:xfrm>
            <a:off x="462702" y="2927350"/>
            <a:ext cx="5192822" cy="3746500"/>
            <a:chOff x="755101" y="2853844"/>
            <a:chExt cx="5192821" cy="3745192"/>
          </a:xfrm>
        </p:grpSpPr>
        <p:sp>
          <p:nvSpPr>
            <p:cNvPr id="11" name="Rectangle 36">
              <a:extLst>
                <a:ext uri="{FF2B5EF4-FFF2-40B4-BE49-F238E27FC236}">
                  <a16:creationId xmlns:a16="http://schemas.microsoft.com/office/drawing/2014/main" id="{743900BD-D9B0-4F2F-AE7A-6100D0C142F3}"/>
                </a:ext>
              </a:extLst>
            </p:cNvPr>
            <p:cNvSpPr/>
            <p:nvPr/>
          </p:nvSpPr>
          <p:spPr>
            <a:xfrm>
              <a:off x="3416598" y="3361667"/>
              <a:ext cx="1306513" cy="13044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Rectangle 37">
              <a:extLst>
                <a:ext uri="{FF2B5EF4-FFF2-40B4-BE49-F238E27FC236}">
                  <a16:creationId xmlns:a16="http://schemas.microsoft.com/office/drawing/2014/main" id="{C3D9B440-6631-404D-A7D9-56A8D6B32CA1}"/>
                </a:ext>
              </a:extLst>
            </p:cNvPr>
            <p:cNvSpPr/>
            <p:nvPr/>
          </p:nvSpPr>
          <p:spPr>
            <a:xfrm>
              <a:off x="3416598" y="4786744"/>
              <a:ext cx="1306513" cy="13044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38">
              <a:extLst>
                <a:ext uri="{FF2B5EF4-FFF2-40B4-BE49-F238E27FC236}">
                  <a16:creationId xmlns:a16="http://schemas.microsoft.com/office/drawing/2014/main" id="{2D814675-A667-4CE1-8A76-FFB18772B4DE}"/>
                </a:ext>
              </a:extLst>
            </p:cNvPr>
            <p:cNvSpPr/>
            <p:nvPr/>
          </p:nvSpPr>
          <p:spPr>
            <a:xfrm>
              <a:off x="1983087" y="3361667"/>
              <a:ext cx="1306512" cy="13044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Rectangle 39">
              <a:extLst>
                <a:ext uri="{FF2B5EF4-FFF2-40B4-BE49-F238E27FC236}">
                  <a16:creationId xmlns:a16="http://schemas.microsoft.com/office/drawing/2014/main" id="{3BEC1ED6-DB10-4A59-9605-2C8156EE5627}"/>
                </a:ext>
              </a:extLst>
            </p:cNvPr>
            <p:cNvSpPr/>
            <p:nvPr/>
          </p:nvSpPr>
          <p:spPr>
            <a:xfrm>
              <a:off x="1983087" y="4786744"/>
              <a:ext cx="1306512" cy="13044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9" name="Straight Connector 40">
              <a:extLst>
                <a:ext uri="{FF2B5EF4-FFF2-40B4-BE49-F238E27FC236}">
                  <a16:creationId xmlns:a16="http://schemas.microsoft.com/office/drawing/2014/main" id="{C5149AFC-C5E7-49C6-A5E3-1CA1FD499FBD}"/>
                </a:ext>
              </a:extLst>
            </p:cNvPr>
            <p:cNvCxnSpPr/>
            <p:nvPr/>
          </p:nvCxnSpPr>
          <p:spPr>
            <a:xfrm flipV="1">
              <a:off x="3353098" y="3172821"/>
              <a:ext cx="0" cy="3108826"/>
            </a:xfrm>
            <a:prstGeom prst="line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41"/>
            <p:cNvSpPr>
              <a:spLocks noChangeArrowheads="1"/>
            </p:cNvSpPr>
            <p:nvPr/>
          </p:nvSpPr>
          <p:spPr bwMode="auto">
            <a:xfrm>
              <a:off x="2498421" y="2853844"/>
              <a:ext cx="1709122" cy="307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r" rtl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5pPr>
              <a:lvl6pPr marL="25146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6pPr>
              <a:lvl7pPr marL="2971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7pPr>
              <a:lvl8pPr marL="3429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8pPr>
              <a:lvl9pPr marL="3886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e-IL" alt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הוצאות מבוזרות גבוהות</a:t>
              </a:r>
              <a:endParaRPr lang="en-US" alt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Rectangle 42"/>
            <p:cNvSpPr>
              <a:spLocks noChangeArrowheads="1"/>
            </p:cNvSpPr>
            <p:nvPr/>
          </p:nvSpPr>
          <p:spPr bwMode="auto">
            <a:xfrm>
              <a:off x="2506434" y="6291259"/>
              <a:ext cx="169309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r" rtl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5pPr>
              <a:lvl6pPr marL="25146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6pPr>
              <a:lvl7pPr marL="2971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7pPr>
              <a:lvl8pPr marL="3429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8pPr>
              <a:lvl9pPr marL="3886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e-IL" alt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הוצאות מבוזרות נמוכות</a:t>
              </a:r>
              <a:endParaRPr lang="en-US" alt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43"/>
            <p:cNvSpPr>
              <a:spLocks noChangeArrowheads="1"/>
            </p:cNvSpPr>
            <p:nvPr/>
          </p:nvSpPr>
          <p:spPr bwMode="auto">
            <a:xfrm>
              <a:off x="4915267" y="4463794"/>
              <a:ext cx="1032655" cy="523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r" rtl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5pPr>
              <a:lvl6pPr marL="25146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6pPr>
              <a:lvl7pPr marL="2971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7pPr>
              <a:lvl8pPr marL="3429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8pPr>
              <a:lvl9pPr marL="3886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e-IL" alt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ביזור הכנסות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e-IL" alt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גבוהה</a:t>
              </a:r>
              <a:endParaRPr lang="en-US" alt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44"/>
            <p:cNvSpPr>
              <a:spLocks noChangeArrowheads="1"/>
            </p:cNvSpPr>
            <p:nvPr/>
          </p:nvSpPr>
          <p:spPr bwMode="auto">
            <a:xfrm>
              <a:off x="755101" y="4463794"/>
              <a:ext cx="1032655" cy="523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r" rtl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5pPr>
              <a:lvl6pPr marL="25146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6pPr>
              <a:lvl7pPr marL="2971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7pPr>
              <a:lvl8pPr marL="3429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8pPr>
              <a:lvl9pPr marL="3886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ssistant ExtraLight" panose="00000300000000000000" charset="-79"/>
                  <a:cs typeface="Assistant ExtraLight" panose="00000300000000000000" charset="-79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e-IL" alt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ביזור הכנסות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e-IL" alt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נמוך</a:t>
              </a:r>
              <a:endParaRPr lang="en-US" alt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24" name="Straight Connector 45">
              <a:extLst>
                <a:ext uri="{FF2B5EF4-FFF2-40B4-BE49-F238E27FC236}">
                  <a16:creationId xmlns:a16="http://schemas.microsoft.com/office/drawing/2014/main" id="{5F4F62E0-95ED-4165-B396-656EA35B1C91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3353099" y="3172277"/>
              <a:ext cx="0" cy="3108324"/>
            </a:xfrm>
            <a:prstGeom prst="line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Oval 46">
            <a:extLst>
              <a:ext uri="{FF2B5EF4-FFF2-40B4-BE49-F238E27FC236}">
                <a16:creationId xmlns:a16="http://schemas.microsoft.com/office/drawing/2014/main" id="{4BA18B23-BCE4-4A53-A653-B945FCED2E58}"/>
              </a:ext>
            </a:extLst>
          </p:cNvPr>
          <p:cNvSpPr/>
          <p:nvPr/>
        </p:nvSpPr>
        <p:spPr>
          <a:xfrm>
            <a:off x="4060825" y="3519488"/>
            <a:ext cx="263525" cy="26511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47"/>
          <p:cNvSpPr>
            <a:spLocks noChangeArrowheads="1"/>
          </p:cNvSpPr>
          <p:nvPr/>
        </p:nvSpPr>
        <p:spPr bwMode="auto">
          <a:xfrm>
            <a:off x="10428288" y="3952875"/>
            <a:ext cx="1189037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Australia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Belgium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Canada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Denmark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Finland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Germany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Japan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Spain 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Sweden 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Switzerland 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United States</a:t>
            </a:r>
          </a:p>
        </p:txBody>
      </p:sp>
      <p:sp>
        <p:nvSpPr>
          <p:cNvPr id="27" name="Oval 48">
            <a:extLst>
              <a:ext uri="{FF2B5EF4-FFF2-40B4-BE49-F238E27FC236}">
                <a16:creationId xmlns:a16="http://schemas.microsoft.com/office/drawing/2014/main" id="{91AA2D05-5F2E-4C90-88C9-76F04C02F8BF}"/>
              </a:ext>
            </a:extLst>
          </p:cNvPr>
          <p:cNvSpPr/>
          <p:nvPr/>
        </p:nvSpPr>
        <p:spPr>
          <a:xfrm>
            <a:off x="10890250" y="3597275"/>
            <a:ext cx="265113" cy="265113"/>
          </a:xfrm>
          <a:prstGeom prst="ellipse">
            <a:avLst/>
          </a:prstGeom>
          <a:solidFill>
            <a:srgbClr val="2A9D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angle 49"/>
          <p:cNvSpPr>
            <a:spLocks noChangeArrowheads="1"/>
          </p:cNvSpPr>
          <p:nvPr/>
        </p:nvSpPr>
        <p:spPr bwMode="auto">
          <a:xfrm>
            <a:off x="9056688" y="3952875"/>
            <a:ext cx="118745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Czech Republic 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France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Iceland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Italy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Latvia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Norway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Poland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Slovenia 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Korea</a:t>
            </a:r>
          </a:p>
        </p:txBody>
      </p:sp>
      <p:sp>
        <p:nvSpPr>
          <p:cNvPr id="29" name="Oval 50">
            <a:extLst>
              <a:ext uri="{FF2B5EF4-FFF2-40B4-BE49-F238E27FC236}">
                <a16:creationId xmlns:a16="http://schemas.microsoft.com/office/drawing/2014/main" id="{10E98D42-D59E-4C5A-A1BC-FD423DA7B50C}"/>
              </a:ext>
            </a:extLst>
          </p:cNvPr>
          <p:cNvSpPr/>
          <p:nvPr/>
        </p:nvSpPr>
        <p:spPr>
          <a:xfrm>
            <a:off x="9518650" y="3597275"/>
            <a:ext cx="263525" cy="265113"/>
          </a:xfrm>
          <a:prstGeom prst="ellipse">
            <a:avLst/>
          </a:prstGeom>
          <a:solidFill>
            <a:srgbClr val="264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Rectangle 51"/>
          <p:cNvSpPr>
            <a:spLocks noChangeArrowheads="1"/>
          </p:cNvSpPr>
          <p:nvPr/>
        </p:nvSpPr>
        <p:spPr bwMode="auto">
          <a:xfrm>
            <a:off x="7683500" y="3952875"/>
            <a:ext cx="118903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Austria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Estonia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Mexico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Netherlands 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United Kingdom</a:t>
            </a:r>
          </a:p>
        </p:txBody>
      </p:sp>
      <p:sp>
        <p:nvSpPr>
          <p:cNvPr id="31" name="Oval 52">
            <a:extLst>
              <a:ext uri="{FF2B5EF4-FFF2-40B4-BE49-F238E27FC236}">
                <a16:creationId xmlns:a16="http://schemas.microsoft.com/office/drawing/2014/main" id="{15C4B7FD-5BC6-45AF-AB94-C6B2EBD7AC3C}"/>
              </a:ext>
            </a:extLst>
          </p:cNvPr>
          <p:cNvSpPr/>
          <p:nvPr/>
        </p:nvSpPr>
        <p:spPr>
          <a:xfrm>
            <a:off x="8145463" y="3597275"/>
            <a:ext cx="265112" cy="265113"/>
          </a:xfrm>
          <a:prstGeom prst="ellipse">
            <a:avLst/>
          </a:prstGeom>
          <a:solidFill>
            <a:srgbClr val="F4A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Rectangle 53"/>
          <p:cNvSpPr>
            <a:spLocks noChangeArrowheads="1"/>
          </p:cNvSpPr>
          <p:nvPr/>
        </p:nvSpPr>
        <p:spPr bwMode="auto">
          <a:xfrm>
            <a:off x="6310313" y="3952875"/>
            <a:ext cx="1189037" cy="252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Chile 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Greece 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Hungary 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Ireland 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Israel</a:t>
            </a: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Luxembourg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New Zealand 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Portugal </a:t>
            </a:r>
            <a:endParaRPr lang="he-IL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Slovak Republic Turkey</a:t>
            </a:r>
          </a:p>
        </p:txBody>
      </p:sp>
      <p:sp>
        <p:nvSpPr>
          <p:cNvPr id="33" name="Oval 54">
            <a:extLst>
              <a:ext uri="{FF2B5EF4-FFF2-40B4-BE49-F238E27FC236}">
                <a16:creationId xmlns:a16="http://schemas.microsoft.com/office/drawing/2014/main" id="{CC61A100-2BD2-4948-8C21-45A1060EAEAA}"/>
              </a:ext>
            </a:extLst>
          </p:cNvPr>
          <p:cNvSpPr/>
          <p:nvPr/>
        </p:nvSpPr>
        <p:spPr>
          <a:xfrm>
            <a:off x="6772275" y="3597275"/>
            <a:ext cx="265113" cy="265113"/>
          </a:xfrm>
          <a:prstGeom prst="ellipse">
            <a:avLst/>
          </a:prstGeom>
          <a:solidFill>
            <a:srgbClr val="E53A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Oval 55">
            <a:extLst>
              <a:ext uri="{FF2B5EF4-FFF2-40B4-BE49-F238E27FC236}">
                <a16:creationId xmlns:a16="http://schemas.microsoft.com/office/drawing/2014/main" id="{2A285BC7-7131-4D8C-80C1-A9CDF2D95665}"/>
              </a:ext>
            </a:extLst>
          </p:cNvPr>
          <p:cNvSpPr/>
          <p:nvPr/>
        </p:nvSpPr>
        <p:spPr>
          <a:xfrm>
            <a:off x="3167063" y="4429125"/>
            <a:ext cx="265112" cy="2651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Oval 56">
            <a:extLst>
              <a:ext uri="{FF2B5EF4-FFF2-40B4-BE49-F238E27FC236}">
                <a16:creationId xmlns:a16="http://schemas.microsoft.com/office/drawing/2014/main" id="{27421518-6168-40D2-B74C-A869F8FD578D}"/>
              </a:ext>
            </a:extLst>
          </p:cNvPr>
          <p:cNvSpPr/>
          <p:nvPr/>
        </p:nvSpPr>
        <p:spPr>
          <a:xfrm>
            <a:off x="2878138" y="4227513"/>
            <a:ext cx="265112" cy="26511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val 57">
            <a:extLst>
              <a:ext uri="{FF2B5EF4-FFF2-40B4-BE49-F238E27FC236}">
                <a16:creationId xmlns:a16="http://schemas.microsoft.com/office/drawing/2014/main" id="{E05D3A5C-B853-4F70-B400-BF41527961ED}"/>
              </a:ext>
            </a:extLst>
          </p:cNvPr>
          <p:cNvSpPr/>
          <p:nvPr/>
        </p:nvSpPr>
        <p:spPr>
          <a:xfrm>
            <a:off x="1812925" y="5802313"/>
            <a:ext cx="265113" cy="263525"/>
          </a:xfrm>
          <a:prstGeom prst="ellipse">
            <a:avLst/>
          </a:prstGeom>
          <a:solidFill>
            <a:srgbClr val="E53A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Rectangle 58"/>
          <p:cNvSpPr>
            <a:spLocks noChangeArrowheads="1"/>
          </p:cNvSpPr>
          <p:nvPr/>
        </p:nvSpPr>
        <p:spPr bwMode="auto">
          <a:xfrm>
            <a:off x="10428288" y="3263900"/>
            <a:ext cx="1189037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e-IL" altLang="en-US" sz="1400">
                <a:latin typeface="Calibri" panose="020F0502020204030204" pitchFamily="34" charset="0"/>
                <a:cs typeface="Calibri" panose="020F0502020204030204" pitchFamily="34" charset="0"/>
              </a:rPr>
              <a:t>סוג 1:</a:t>
            </a:r>
          </a:p>
        </p:txBody>
      </p:sp>
      <p:sp>
        <p:nvSpPr>
          <p:cNvPr id="38" name="Rectangle 59"/>
          <p:cNvSpPr>
            <a:spLocks noChangeArrowheads="1"/>
          </p:cNvSpPr>
          <p:nvPr/>
        </p:nvSpPr>
        <p:spPr bwMode="auto">
          <a:xfrm>
            <a:off x="9056688" y="3263900"/>
            <a:ext cx="11874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e-IL" altLang="en-US" sz="1400">
                <a:latin typeface="Calibri" panose="020F0502020204030204" pitchFamily="34" charset="0"/>
                <a:cs typeface="Calibri" panose="020F0502020204030204" pitchFamily="34" charset="0"/>
              </a:rPr>
              <a:t>סוג 2:</a:t>
            </a:r>
          </a:p>
        </p:txBody>
      </p:sp>
      <p:sp>
        <p:nvSpPr>
          <p:cNvPr id="39" name="Rectangle 60"/>
          <p:cNvSpPr>
            <a:spLocks noChangeArrowheads="1"/>
          </p:cNvSpPr>
          <p:nvPr/>
        </p:nvSpPr>
        <p:spPr bwMode="auto">
          <a:xfrm>
            <a:off x="7683500" y="3263900"/>
            <a:ext cx="1189038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e-IL" altLang="en-US" sz="1400">
                <a:latin typeface="Calibri" panose="020F0502020204030204" pitchFamily="34" charset="0"/>
                <a:cs typeface="Calibri" panose="020F0502020204030204" pitchFamily="34" charset="0"/>
              </a:rPr>
              <a:t>סוג 3:</a:t>
            </a:r>
          </a:p>
        </p:txBody>
      </p:sp>
      <p:sp>
        <p:nvSpPr>
          <p:cNvPr id="40" name="Rectangle 61"/>
          <p:cNvSpPr>
            <a:spLocks noChangeArrowheads="1"/>
          </p:cNvSpPr>
          <p:nvPr/>
        </p:nvSpPr>
        <p:spPr bwMode="auto">
          <a:xfrm>
            <a:off x="6310313" y="3263900"/>
            <a:ext cx="1189037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ssistant ExtraLight" panose="00000300000000000000" charset="-79"/>
                <a:cs typeface="Assistant ExtraLight" panose="00000300000000000000" charset="-79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e-IL" altLang="en-US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סוג 4:</a:t>
            </a:r>
          </a:p>
        </p:txBody>
      </p:sp>
      <p:sp>
        <p:nvSpPr>
          <p:cNvPr id="41" name="Oval 62">
            <a:extLst>
              <a:ext uri="{FF2B5EF4-FFF2-40B4-BE49-F238E27FC236}">
                <a16:creationId xmlns:a16="http://schemas.microsoft.com/office/drawing/2014/main" id="{78AE298F-830D-4762-9484-C690120EE993}"/>
              </a:ext>
            </a:extLst>
          </p:cNvPr>
          <p:cNvSpPr/>
          <p:nvPr/>
        </p:nvSpPr>
        <p:spPr>
          <a:xfrm>
            <a:off x="4017058" y="3479663"/>
            <a:ext cx="351031" cy="343680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ffectLst>
            <a:glow rad="38100">
              <a:schemeClr val="accent5"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Oval 63">
            <a:extLst>
              <a:ext uri="{FF2B5EF4-FFF2-40B4-BE49-F238E27FC236}">
                <a16:creationId xmlns:a16="http://schemas.microsoft.com/office/drawing/2014/main" id="{F03EE68C-9C13-4A0E-B736-ABA213C62DA1}"/>
              </a:ext>
            </a:extLst>
          </p:cNvPr>
          <p:cNvSpPr/>
          <p:nvPr/>
        </p:nvSpPr>
        <p:spPr>
          <a:xfrm>
            <a:off x="1769972" y="5762000"/>
            <a:ext cx="351031" cy="343680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ffectLst>
            <a:glow rad="38100">
              <a:schemeClr val="accent1"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Oval 64">
            <a:extLst>
              <a:ext uri="{FF2B5EF4-FFF2-40B4-BE49-F238E27FC236}">
                <a16:creationId xmlns:a16="http://schemas.microsoft.com/office/drawing/2014/main" id="{B9E67BEE-4877-4547-91E3-6187761C912F}"/>
              </a:ext>
            </a:extLst>
          </p:cNvPr>
          <p:cNvSpPr/>
          <p:nvPr/>
        </p:nvSpPr>
        <p:spPr>
          <a:xfrm>
            <a:off x="2835287" y="4188522"/>
            <a:ext cx="351031" cy="343680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ffectLst>
            <a:glow rad="38100">
              <a:schemeClr val="accent2"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Oval 65">
            <a:extLst>
              <a:ext uri="{FF2B5EF4-FFF2-40B4-BE49-F238E27FC236}">
                <a16:creationId xmlns:a16="http://schemas.microsoft.com/office/drawing/2014/main" id="{9AE76BE6-6BB7-4AD1-9291-22832B76075F}"/>
              </a:ext>
            </a:extLst>
          </p:cNvPr>
          <p:cNvSpPr/>
          <p:nvPr/>
        </p:nvSpPr>
        <p:spPr>
          <a:xfrm>
            <a:off x="3124563" y="4389163"/>
            <a:ext cx="351031" cy="343680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ffectLst>
            <a:glow rad="38100">
              <a:schemeClr val="accent4"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5" name="קבוצה 44"/>
          <p:cNvGrpSpPr/>
          <p:nvPr/>
        </p:nvGrpSpPr>
        <p:grpSpPr>
          <a:xfrm>
            <a:off x="570215" y="216070"/>
            <a:ext cx="2001752" cy="796746"/>
            <a:chOff x="601748" y="309077"/>
            <a:chExt cx="2001752" cy="796746"/>
          </a:xfrm>
        </p:grpSpPr>
        <p:pic>
          <p:nvPicPr>
            <p:cNvPr id="46" name="תמונה 45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748" y="309077"/>
              <a:ext cx="2001752" cy="796746"/>
            </a:xfrm>
            <a:prstGeom prst="rect">
              <a:avLst/>
            </a:prstGeom>
          </p:spPr>
        </p:pic>
        <p:sp>
          <p:nvSpPr>
            <p:cNvPr id="47" name="מלבן 46"/>
            <p:cNvSpPr/>
            <p:nvPr userDrawn="1"/>
          </p:nvSpPr>
          <p:spPr>
            <a:xfrm>
              <a:off x="621101" y="812800"/>
              <a:ext cx="1266966" cy="177800"/>
            </a:xfrm>
            <a:prstGeom prst="rect">
              <a:avLst/>
            </a:prstGeom>
            <a:solidFill>
              <a:srgbClr val="FBFB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3" name="מלבן 2"/>
          <p:cNvSpPr/>
          <p:nvPr/>
        </p:nvSpPr>
        <p:spPr>
          <a:xfrm>
            <a:off x="462702" y="476672"/>
            <a:ext cx="1393832" cy="243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0170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עם פינות מעוגלות באותו צד 1"/>
          <p:cNvSpPr/>
          <p:nvPr/>
        </p:nvSpPr>
        <p:spPr>
          <a:xfrm rot="16200000">
            <a:off x="10938213" y="650649"/>
            <a:ext cx="1284481" cy="1216908"/>
          </a:xfrm>
          <a:prstGeom prst="round2SameRect">
            <a:avLst/>
          </a:prstGeom>
          <a:solidFill>
            <a:srgbClr val="4B81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1596043" y="965860"/>
            <a:ext cx="9150865" cy="579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defTabSz="720000" rtl="1">
              <a:lnSpc>
                <a:spcPts val="3800"/>
              </a:lnSpc>
              <a:spcAft>
                <a:spcPts val="50"/>
              </a:spcAft>
            </a:pPr>
            <a:r>
              <a:rPr lang="he-IL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b Ogen" panose="02020503050405020304" pitchFamily="18" charset="-79"/>
                <a:cs typeface="Fb Ogen" panose="02020503050405020304" pitchFamily="18" charset="-79"/>
              </a:rPr>
              <a:t>מהפיכת הביזור</a:t>
            </a:r>
            <a:endParaRPr lang="he-IL" sz="3600" dirty="0">
              <a:solidFill>
                <a:schemeClr val="tx1">
                  <a:lumMod val="75000"/>
                  <a:lumOff val="25000"/>
                </a:schemeClr>
              </a:solidFill>
              <a:latin typeface="Fb Ogen" panose="02020503050405020304" pitchFamily="18" charset="-79"/>
              <a:cs typeface="Fb Ogen" panose="02020503050405020304" pitchFamily="18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0" y="6448425"/>
            <a:ext cx="12188907" cy="409575"/>
          </a:xfrm>
          <a:prstGeom prst="rect">
            <a:avLst/>
          </a:prstGeom>
          <a:solidFill>
            <a:srgbClr val="1730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/>
          </a:p>
        </p:txBody>
      </p:sp>
      <p:pic>
        <p:nvPicPr>
          <p:cNvPr id="47" name="תמונה 46">
            <a:extLst>
              <a:ext uri="{FF2B5EF4-FFF2-40B4-BE49-F238E27FC236}">
                <a16:creationId xmlns:a16="http://schemas.microsoft.com/office/drawing/2014/main" id="{010412E1-9288-49A7-9583-32D541EC4E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8677" y="1033763"/>
            <a:ext cx="772258" cy="618660"/>
          </a:xfrm>
          <a:prstGeom prst="rect">
            <a:avLst/>
          </a:prstGeom>
        </p:spPr>
      </p:pic>
      <p:grpSp>
        <p:nvGrpSpPr>
          <p:cNvPr id="8" name="קבוצה 7"/>
          <p:cNvGrpSpPr/>
          <p:nvPr/>
        </p:nvGrpSpPr>
        <p:grpSpPr>
          <a:xfrm>
            <a:off x="3423256" y="2664711"/>
            <a:ext cx="4261376" cy="1199959"/>
            <a:chOff x="3472684" y="1417317"/>
            <a:chExt cx="1901111" cy="1199959"/>
          </a:xfrm>
        </p:grpSpPr>
        <p:sp>
          <p:nvSpPr>
            <p:cNvPr id="111" name="מלבן עם פינות מעוגלות באותו צד 8">
              <a:extLst>
                <a:ext uri="{FF2B5EF4-FFF2-40B4-BE49-F238E27FC236}">
                  <a16:creationId xmlns:a16="http://schemas.microsoft.com/office/drawing/2014/main" id="{2B8696E7-C919-4F25-A279-143433D504E5}"/>
                </a:ext>
              </a:extLst>
            </p:cNvPr>
            <p:cNvSpPr/>
            <p:nvPr/>
          </p:nvSpPr>
          <p:spPr>
            <a:xfrm rot="5400000" flipH="1">
              <a:off x="4034198" y="855803"/>
              <a:ext cx="778084" cy="1901111"/>
            </a:xfrm>
            <a:prstGeom prst="round2SameRect">
              <a:avLst>
                <a:gd name="adj1" fmla="val 9438"/>
                <a:gd name="adj2" fmla="val 0"/>
              </a:avLst>
            </a:prstGeom>
            <a:solidFill>
              <a:srgbClr val="0C8DA2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2" name="TextBox 59">
              <a:extLst>
                <a:ext uri="{FF2B5EF4-FFF2-40B4-BE49-F238E27FC236}">
                  <a16:creationId xmlns:a16="http://schemas.microsoft.com/office/drawing/2014/main" id="{81737874-6C91-4624-90AB-F2776DF0F73D}"/>
                </a:ext>
              </a:extLst>
            </p:cNvPr>
            <p:cNvSpPr txBox="1"/>
            <p:nvPr/>
          </p:nvSpPr>
          <p:spPr>
            <a:xfrm>
              <a:off x="3616354" y="1540058"/>
              <a:ext cx="1613772" cy="107721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3200" b="1" dirty="0">
                  <a:solidFill>
                    <a:schemeClr val="bg1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מהבראה להמראה</a:t>
              </a:r>
            </a:p>
          </p:txBody>
        </p:sp>
      </p:grpSp>
      <p:grpSp>
        <p:nvGrpSpPr>
          <p:cNvPr id="115" name="קבוצה 114"/>
          <p:cNvGrpSpPr/>
          <p:nvPr/>
        </p:nvGrpSpPr>
        <p:grpSpPr>
          <a:xfrm>
            <a:off x="3413293" y="1668247"/>
            <a:ext cx="4261375" cy="778084"/>
            <a:chOff x="3472684" y="1365377"/>
            <a:chExt cx="1901111" cy="778084"/>
          </a:xfrm>
        </p:grpSpPr>
        <p:sp>
          <p:nvSpPr>
            <p:cNvPr id="116" name="מלבן עם פינות מעוגלות באותו צד 8">
              <a:extLst>
                <a:ext uri="{FF2B5EF4-FFF2-40B4-BE49-F238E27FC236}">
                  <a16:creationId xmlns:a16="http://schemas.microsoft.com/office/drawing/2014/main" id="{2B8696E7-C919-4F25-A279-143433D504E5}"/>
                </a:ext>
              </a:extLst>
            </p:cNvPr>
            <p:cNvSpPr/>
            <p:nvPr/>
          </p:nvSpPr>
          <p:spPr>
            <a:xfrm rot="5400000" flipH="1">
              <a:off x="4034198" y="803863"/>
              <a:ext cx="778084" cy="1901111"/>
            </a:xfrm>
            <a:prstGeom prst="round2SameRect">
              <a:avLst>
                <a:gd name="adj1" fmla="val 9438"/>
                <a:gd name="adj2" fmla="val 0"/>
              </a:avLst>
            </a:prstGeom>
            <a:solidFill>
              <a:srgbClr val="F4A46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7" name="TextBox 59">
              <a:extLst>
                <a:ext uri="{FF2B5EF4-FFF2-40B4-BE49-F238E27FC236}">
                  <a16:creationId xmlns:a16="http://schemas.microsoft.com/office/drawing/2014/main" id="{81737874-6C91-4624-90AB-F2776DF0F73D}"/>
                </a:ext>
              </a:extLst>
            </p:cNvPr>
            <p:cNvSpPr txBox="1"/>
            <p:nvPr/>
          </p:nvSpPr>
          <p:spPr>
            <a:xfrm>
              <a:off x="3526578" y="1484694"/>
              <a:ext cx="1793324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3200" b="1" dirty="0">
                  <a:solidFill>
                    <a:schemeClr val="bg1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מדד בקרת ההון האנושי</a:t>
              </a:r>
            </a:p>
          </p:txBody>
        </p:sp>
      </p:grpSp>
      <p:grpSp>
        <p:nvGrpSpPr>
          <p:cNvPr id="121" name="קבוצה 120"/>
          <p:cNvGrpSpPr/>
          <p:nvPr/>
        </p:nvGrpSpPr>
        <p:grpSpPr>
          <a:xfrm>
            <a:off x="3452832" y="3864670"/>
            <a:ext cx="4240292" cy="778084"/>
            <a:chOff x="3472684" y="1365377"/>
            <a:chExt cx="1901111" cy="778084"/>
          </a:xfrm>
          <a:solidFill>
            <a:srgbClr val="4B8177"/>
          </a:solidFill>
        </p:grpSpPr>
        <p:sp>
          <p:nvSpPr>
            <p:cNvPr id="122" name="מלבן עם פינות מעוגלות באותו צד 8">
              <a:extLst>
                <a:ext uri="{FF2B5EF4-FFF2-40B4-BE49-F238E27FC236}">
                  <a16:creationId xmlns:a16="http://schemas.microsoft.com/office/drawing/2014/main" id="{2B8696E7-C919-4F25-A279-143433D504E5}"/>
                </a:ext>
              </a:extLst>
            </p:cNvPr>
            <p:cNvSpPr/>
            <p:nvPr/>
          </p:nvSpPr>
          <p:spPr>
            <a:xfrm rot="5400000" flipH="1">
              <a:off x="4034198" y="803863"/>
              <a:ext cx="778084" cy="1901111"/>
            </a:xfrm>
            <a:prstGeom prst="round2SameRect">
              <a:avLst>
                <a:gd name="adj1" fmla="val 9438"/>
                <a:gd name="adj2" fmla="val 0"/>
              </a:avLst>
            </a:prstGeom>
            <a:grp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3" name="TextBox 59">
              <a:extLst>
                <a:ext uri="{FF2B5EF4-FFF2-40B4-BE49-F238E27FC236}">
                  <a16:creationId xmlns:a16="http://schemas.microsoft.com/office/drawing/2014/main" id="{81737874-6C91-4624-90AB-F2776DF0F73D}"/>
                </a:ext>
              </a:extLst>
            </p:cNvPr>
            <p:cNvSpPr txBox="1"/>
            <p:nvPr/>
          </p:nvSpPr>
          <p:spPr>
            <a:xfrm>
              <a:off x="3616354" y="1456191"/>
              <a:ext cx="1613772" cy="584775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3200" b="1" dirty="0">
                  <a:solidFill>
                    <a:schemeClr val="bg1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ביזור סמכויות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695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עם פינות מעוגלות באותו צד 1"/>
          <p:cNvSpPr/>
          <p:nvPr/>
        </p:nvSpPr>
        <p:spPr>
          <a:xfrm rot="16200000">
            <a:off x="10938213" y="650649"/>
            <a:ext cx="1284481" cy="1216908"/>
          </a:xfrm>
          <a:prstGeom prst="round2SameRect">
            <a:avLst/>
          </a:prstGeom>
          <a:solidFill>
            <a:srgbClr val="4B81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1596043" y="965860"/>
            <a:ext cx="9150865" cy="579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defTabSz="720000" rtl="1">
              <a:lnSpc>
                <a:spcPts val="3800"/>
              </a:lnSpc>
              <a:spcAft>
                <a:spcPts val="50"/>
              </a:spcAft>
            </a:pPr>
            <a:r>
              <a:rPr lang="he-IL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b Ogen" panose="02020503050405020304" pitchFamily="18" charset="-79"/>
                <a:cs typeface="Fb Ogen" panose="02020503050405020304" pitchFamily="18" charset="-79"/>
              </a:rPr>
              <a:t>מה זה "פיתוח כלכלי"?</a:t>
            </a:r>
            <a:endParaRPr lang="he-IL" sz="3600" dirty="0">
              <a:solidFill>
                <a:schemeClr val="tx1">
                  <a:lumMod val="75000"/>
                  <a:lumOff val="25000"/>
                </a:schemeClr>
              </a:solidFill>
              <a:latin typeface="Fb Ogen" panose="02020503050405020304" pitchFamily="18" charset="-79"/>
              <a:cs typeface="Fb Ogen" panose="02020503050405020304" pitchFamily="18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0" y="6448425"/>
            <a:ext cx="12188907" cy="409575"/>
          </a:xfrm>
          <a:prstGeom prst="rect">
            <a:avLst/>
          </a:prstGeom>
          <a:solidFill>
            <a:srgbClr val="1730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/>
          </a:p>
        </p:txBody>
      </p:sp>
      <p:pic>
        <p:nvPicPr>
          <p:cNvPr id="47" name="תמונה 46">
            <a:extLst>
              <a:ext uri="{FF2B5EF4-FFF2-40B4-BE49-F238E27FC236}">
                <a16:creationId xmlns:a16="http://schemas.microsoft.com/office/drawing/2014/main" id="{010412E1-9288-49A7-9583-32D541EC4E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8677" y="1033763"/>
            <a:ext cx="772258" cy="618660"/>
          </a:xfrm>
          <a:prstGeom prst="rect">
            <a:avLst/>
          </a:prstGeom>
        </p:spPr>
      </p:pic>
      <p:grpSp>
        <p:nvGrpSpPr>
          <p:cNvPr id="7" name="קבוצה 6"/>
          <p:cNvGrpSpPr/>
          <p:nvPr/>
        </p:nvGrpSpPr>
        <p:grpSpPr>
          <a:xfrm>
            <a:off x="3649060" y="1925063"/>
            <a:ext cx="4877798" cy="2226881"/>
            <a:chOff x="1663412" y="2345119"/>
            <a:chExt cx="4877798" cy="2226881"/>
          </a:xfrm>
        </p:grpSpPr>
        <p:sp>
          <p:nvSpPr>
            <p:cNvPr id="4" name="מלבן 3"/>
            <p:cNvSpPr/>
            <p:nvPr/>
          </p:nvSpPr>
          <p:spPr>
            <a:xfrm>
              <a:off x="1682339" y="2779059"/>
              <a:ext cx="4858871" cy="1792941"/>
            </a:xfrm>
            <a:prstGeom prst="rect">
              <a:avLst/>
            </a:prstGeom>
            <a:solidFill>
              <a:srgbClr val="68A89C"/>
            </a:solidFill>
            <a:ln>
              <a:solidFill>
                <a:srgbClr val="68A89C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663412" y="2345119"/>
              <a:ext cx="4864810" cy="181588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68A89C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sz="2800" b="1" dirty="0">
                  <a:solidFill>
                    <a:srgbClr val="0C8DA2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הגדלת חוסנה הכלכלי של הרשות </a:t>
              </a:r>
            </a:p>
            <a:p>
              <a:pPr algn="ctr" rtl="1"/>
              <a:r>
                <a:rPr lang="he-IL" sz="2800" b="1" dirty="0">
                  <a:solidFill>
                    <a:srgbClr val="0C8DA2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והקטנת התלות בממשלה </a:t>
              </a:r>
            </a:p>
            <a:p>
              <a:pPr algn="ctr" rtl="1"/>
              <a:r>
                <a:rPr lang="he-IL" sz="2800" b="1" dirty="0">
                  <a:solidFill>
                    <a:srgbClr val="0C8DA2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= </a:t>
              </a:r>
            </a:p>
            <a:p>
              <a:pPr algn="ctr" rtl="1"/>
              <a:r>
                <a:rPr lang="he-IL" sz="2800" b="1" dirty="0">
                  <a:solidFill>
                    <a:srgbClr val="0C8DA2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מתן שירותים טובים יותר לתושב</a:t>
              </a:r>
            </a:p>
          </p:txBody>
        </p:sp>
      </p:grpSp>
      <p:grpSp>
        <p:nvGrpSpPr>
          <p:cNvPr id="8" name="קבוצה 7"/>
          <p:cNvGrpSpPr/>
          <p:nvPr/>
        </p:nvGrpSpPr>
        <p:grpSpPr>
          <a:xfrm>
            <a:off x="949876" y="1903760"/>
            <a:ext cx="1901111" cy="778084"/>
            <a:chOff x="3472684" y="1365377"/>
            <a:chExt cx="1901111" cy="778084"/>
          </a:xfrm>
        </p:grpSpPr>
        <p:sp>
          <p:nvSpPr>
            <p:cNvPr id="111" name="מלבן עם פינות מעוגלות באותו צד 8">
              <a:extLst>
                <a:ext uri="{FF2B5EF4-FFF2-40B4-BE49-F238E27FC236}">
                  <a16:creationId xmlns:a16="http://schemas.microsoft.com/office/drawing/2014/main" id="{2B8696E7-C919-4F25-A279-143433D504E5}"/>
                </a:ext>
              </a:extLst>
            </p:cNvPr>
            <p:cNvSpPr/>
            <p:nvPr/>
          </p:nvSpPr>
          <p:spPr>
            <a:xfrm rot="5400000" flipH="1">
              <a:off x="4034198" y="803863"/>
              <a:ext cx="778084" cy="1901111"/>
            </a:xfrm>
            <a:prstGeom prst="round2SameRect">
              <a:avLst>
                <a:gd name="adj1" fmla="val 9438"/>
                <a:gd name="adj2" fmla="val 0"/>
              </a:avLst>
            </a:prstGeom>
            <a:solidFill>
              <a:srgbClr val="0C8DA2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2" name="TextBox 59">
              <a:extLst>
                <a:ext uri="{FF2B5EF4-FFF2-40B4-BE49-F238E27FC236}">
                  <a16:creationId xmlns:a16="http://schemas.microsoft.com/office/drawing/2014/main" id="{81737874-6C91-4624-90AB-F2776DF0F73D}"/>
                </a:ext>
              </a:extLst>
            </p:cNvPr>
            <p:cNvSpPr txBox="1"/>
            <p:nvPr/>
          </p:nvSpPr>
          <p:spPr>
            <a:xfrm>
              <a:off x="3616354" y="1540058"/>
              <a:ext cx="161377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2000" b="1" dirty="0">
                  <a:solidFill>
                    <a:schemeClr val="bg1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הכנסות עצמיות</a:t>
              </a:r>
            </a:p>
          </p:txBody>
        </p:sp>
      </p:grpSp>
      <p:grpSp>
        <p:nvGrpSpPr>
          <p:cNvPr id="115" name="קבוצה 114"/>
          <p:cNvGrpSpPr/>
          <p:nvPr/>
        </p:nvGrpSpPr>
        <p:grpSpPr>
          <a:xfrm>
            <a:off x="949876" y="2770487"/>
            <a:ext cx="1901111" cy="778084"/>
            <a:chOff x="3472684" y="1365377"/>
            <a:chExt cx="1901111" cy="778084"/>
          </a:xfrm>
        </p:grpSpPr>
        <p:sp>
          <p:nvSpPr>
            <p:cNvPr id="116" name="מלבן עם פינות מעוגלות באותו צד 8">
              <a:extLst>
                <a:ext uri="{FF2B5EF4-FFF2-40B4-BE49-F238E27FC236}">
                  <a16:creationId xmlns:a16="http://schemas.microsoft.com/office/drawing/2014/main" id="{2B8696E7-C919-4F25-A279-143433D504E5}"/>
                </a:ext>
              </a:extLst>
            </p:cNvPr>
            <p:cNvSpPr/>
            <p:nvPr/>
          </p:nvSpPr>
          <p:spPr>
            <a:xfrm rot="5400000" flipH="1">
              <a:off x="4034198" y="803863"/>
              <a:ext cx="778084" cy="1901111"/>
            </a:xfrm>
            <a:prstGeom prst="round2SameRect">
              <a:avLst>
                <a:gd name="adj1" fmla="val 9438"/>
                <a:gd name="adj2" fmla="val 0"/>
              </a:avLst>
            </a:prstGeom>
            <a:solidFill>
              <a:srgbClr val="F4A46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7" name="TextBox 59">
              <a:extLst>
                <a:ext uri="{FF2B5EF4-FFF2-40B4-BE49-F238E27FC236}">
                  <a16:creationId xmlns:a16="http://schemas.microsoft.com/office/drawing/2014/main" id="{81737874-6C91-4624-90AB-F2776DF0F73D}"/>
                </a:ext>
              </a:extLst>
            </p:cNvPr>
            <p:cNvSpPr txBox="1"/>
            <p:nvPr/>
          </p:nvSpPr>
          <p:spPr>
            <a:xfrm>
              <a:off x="3526578" y="1554363"/>
              <a:ext cx="179332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2000" b="1" dirty="0">
                  <a:solidFill>
                    <a:schemeClr val="bg1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חיסכון והתייעלות</a:t>
              </a:r>
            </a:p>
          </p:txBody>
        </p:sp>
      </p:grpSp>
      <p:grpSp>
        <p:nvGrpSpPr>
          <p:cNvPr id="118" name="קבוצה 117"/>
          <p:cNvGrpSpPr/>
          <p:nvPr/>
        </p:nvGrpSpPr>
        <p:grpSpPr>
          <a:xfrm>
            <a:off x="949876" y="4503941"/>
            <a:ext cx="1901111" cy="778084"/>
            <a:chOff x="3472684" y="1365377"/>
            <a:chExt cx="1901111" cy="778084"/>
          </a:xfrm>
          <a:solidFill>
            <a:srgbClr val="E53A23"/>
          </a:solidFill>
        </p:grpSpPr>
        <p:sp>
          <p:nvSpPr>
            <p:cNvPr id="119" name="מלבן עם פינות מעוגלות באותו צד 8">
              <a:extLst>
                <a:ext uri="{FF2B5EF4-FFF2-40B4-BE49-F238E27FC236}">
                  <a16:creationId xmlns:a16="http://schemas.microsoft.com/office/drawing/2014/main" id="{2B8696E7-C919-4F25-A279-143433D504E5}"/>
                </a:ext>
              </a:extLst>
            </p:cNvPr>
            <p:cNvSpPr/>
            <p:nvPr/>
          </p:nvSpPr>
          <p:spPr>
            <a:xfrm rot="5400000" flipH="1">
              <a:off x="4034198" y="803863"/>
              <a:ext cx="778084" cy="1901111"/>
            </a:xfrm>
            <a:prstGeom prst="round2SameRect">
              <a:avLst>
                <a:gd name="adj1" fmla="val 9438"/>
                <a:gd name="adj2" fmla="val 0"/>
              </a:avLst>
            </a:prstGeom>
            <a:grp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0" name="TextBox 59">
              <a:extLst>
                <a:ext uri="{FF2B5EF4-FFF2-40B4-BE49-F238E27FC236}">
                  <a16:creationId xmlns:a16="http://schemas.microsoft.com/office/drawing/2014/main" id="{81737874-6C91-4624-90AB-F2776DF0F73D}"/>
                </a:ext>
              </a:extLst>
            </p:cNvPr>
            <p:cNvSpPr txBox="1"/>
            <p:nvPr/>
          </p:nvSpPr>
          <p:spPr>
            <a:xfrm>
              <a:off x="3616354" y="1540058"/>
              <a:ext cx="1613772" cy="40011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2000" b="1" dirty="0">
                  <a:solidFill>
                    <a:schemeClr val="bg1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מיצוי משאבים</a:t>
              </a:r>
            </a:p>
          </p:txBody>
        </p:sp>
      </p:grpSp>
      <p:grpSp>
        <p:nvGrpSpPr>
          <p:cNvPr id="121" name="קבוצה 120"/>
          <p:cNvGrpSpPr/>
          <p:nvPr/>
        </p:nvGrpSpPr>
        <p:grpSpPr>
          <a:xfrm>
            <a:off x="949876" y="3637214"/>
            <a:ext cx="1901111" cy="778084"/>
            <a:chOff x="3472684" y="1365377"/>
            <a:chExt cx="1901111" cy="778084"/>
          </a:xfrm>
          <a:solidFill>
            <a:srgbClr val="4B8177"/>
          </a:solidFill>
        </p:grpSpPr>
        <p:sp>
          <p:nvSpPr>
            <p:cNvPr id="122" name="מלבן עם פינות מעוגלות באותו צד 8">
              <a:extLst>
                <a:ext uri="{FF2B5EF4-FFF2-40B4-BE49-F238E27FC236}">
                  <a16:creationId xmlns:a16="http://schemas.microsoft.com/office/drawing/2014/main" id="{2B8696E7-C919-4F25-A279-143433D504E5}"/>
                </a:ext>
              </a:extLst>
            </p:cNvPr>
            <p:cNvSpPr/>
            <p:nvPr/>
          </p:nvSpPr>
          <p:spPr>
            <a:xfrm rot="5400000" flipH="1">
              <a:off x="4034198" y="803863"/>
              <a:ext cx="778084" cy="1901111"/>
            </a:xfrm>
            <a:prstGeom prst="round2SameRect">
              <a:avLst>
                <a:gd name="adj1" fmla="val 9438"/>
                <a:gd name="adj2" fmla="val 0"/>
              </a:avLst>
            </a:prstGeom>
            <a:grp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3" name="TextBox 59">
              <a:extLst>
                <a:ext uri="{FF2B5EF4-FFF2-40B4-BE49-F238E27FC236}">
                  <a16:creationId xmlns:a16="http://schemas.microsoft.com/office/drawing/2014/main" id="{81737874-6C91-4624-90AB-F2776DF0F73D}"/>
                </a:ext>
              </a:extLst>
            </p:cNvPr>
            <p:cNvSpPr txBox="1"/>
            <p:nvPr/>
          </p:nvSpPr>
          <p:spPr>
            <a:xfrm>
              <a:off x="3616354" y="1540058"/>
              <a:ext cx="1613772" cy="40011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2000" b="1" dirty="0">
                  <a:solidFill>
                    <a:schemeClr val="bg1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כלכלה מקומית</a:t>
              </a:r>
            </a:p>
          </p:txBody>
        </p:sp>
      </p:grpSp>
      <p:grpSp>
        <p:nvGrpSpPr>
          <p:cNvPr id="124" name="קבוצה 123"/>
          <p:cNvGrpSpPr/>
          <p:nvPr/>
        </p:nvGrpSpPr>
        <p:grpSpPr>
          <a:xfrm>
            <a:off x="949876" y="5370668"/>
            <a:ext cx="1901111" cy="778084"/>
            <a:chOff x="3472683" y="1489097"/>
            <a:chExt cx="1901111" cy="778084"/>
          </a:xfrm>
          <a:solidFill>
            <a:srgbClr val="264653"/>
          </a:solidFill>
        </p:grpSpPr>
        <p:sp>
          <p:nvSpPr>
            <p:cNvPr id="125" name="מלבן עם פינות מעוגלות באותו צד 8">
              <a:extLst>
                <a:ext uri="{FF2B5EF4-FFF2-40B4-BE49-F238E27FC236}">
                  <a16:creationId xmlns:a16="http://schemas.microsoft.com/office/drawing/2014/main" id="{2B8696E7-C919-4F25-A279-143433D504E5}"/>
                </a:ext>
              </a:extLst>
            </p:cNvPr>
            <p:cNvSpPr/>
            <p:nvPr/>
          </p:nvSpPr>
          <p:spPr>
            <a:xfrm rot="5400000" flipH="1">
              <a:off x="4034197" y="927583"/>
              <a:ext cx="778084" cy="1901111"/>
            </a:xfrm>
            <a:prstGeom prst="round2SameRect">
              <a:avLst>
                <a:gd name="adj1" fmla="val 9438"/>
                <a:gd name="adj2" fmla="val 0"/>
              </a:avLst>
            </a:prstGeom>
            <a:grp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6" name="TextBox 59">
              <a:extLst>
                <a:ext uri="{FF2B5EF4-FFF2-40B4-BE49-F238E27FC236}">
                  <a16:creationId xmlns:a16="http://schemas.microsoft.com/office/drawing/2014/main" id="{81737874-6C91-4624-90AB-F2776DF0F73D}"/>
                </a:ext>
              </a:extLst>
            </p:cNvPr>
            <p:cNvSpPr txBox="1"/>
            <p:nvPr/>
          </p:nvSpPr>
          <p:spPr>
            <a:xfrm>
              <a:off x="3616354" y="1540058"/>
              <a:ext cx="16137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2000" b="1" dirty="0">
                  <a:solidFill>
                    <a:schemeClr val="bg1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חוסן כלכלי - תושבים</a:t>
              </a:r>
            </a:p>
          </p:txBody>
        </p:sp>
      </p:grpSp>
      <p:grpSp>
        <p:nvGrpSpPr>
          <p:cNvPr id="10" name="קבוצה 9"/>
          <p:cNvGrpSpPr/>
          <p:nvPr/>
        </p:nvGrpSpPr>
        <p:grpSpPr>
          <a:xfrm>
            <a:off x="8366760" y="2767303"/>
            <a:ext cx="3035808" cy="3035808"/>
            <a:chOff x="8366760" y="2767303"/>
            <a:chExt cx="3035808" cy="3035808"/>
          </a:xfrm>
        </p:grpSpPr>
        <p:sp>
          <p:nvSpPr>
            <p:cNvPr id="9" name="אליפסה 8"/>
            <p:cNvSpPr/>
            <p:nvPr/>
          </p:nvSpPr>
          <p:spPr>
            <a:xfrm>
              <a:off x="8366760" y="2767303"/>
              <a:ext cx="3035808" cy="3035808"/>
            </a:xfrm>
            <a:prstGeom prst="ellipse">
              <a:avLst/>
            </a:prstGeom>
            <a:solidFill>
              <a:srgbClr val="26465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7" name="אליפסה 26"/>
            <p:cNvSpPr/>
            <p:nvPr/>
          </p:nvSpPr>
          <p:spPr>
            <a:xfrm>
              <a:off x="8924544" y="3335607"/>
              <a:ext cx="1920240" cy="1920240"/>
            </a:xfrm>
            <a:prstGeom prst="ellipse">
              <a:avLst/>
            </a:prstGeom>
            <a:solidFill>
              <a:srgbClr val="4B8177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8" name="אליפסה 27"/>
            <p:cNvSpPr/>
            <p:nvPr/>
          </p:nvSpPr>
          <p:spPr>
            <a:xfrm>
              <a:off x="9390888" y="3800575"/>
              <a:ext cx="987552" cy="987552"/>
            </a:xfrm>
            <a:prstGeom prst="ellipse">
              <a:avLst/>
            </a:prstGeom>
            <a:solidFill>
              <a:srgbClr val="F4A46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</p:grpSp>
      <p:grpSp>
        <p:nvGrpSpPr>
          <p:cNvPr id="24" name="קבוצה 23"/>
          <p:cNvGrpSpPr/>
          <p:nvPr/>
        </p:nvGrpSpPr>
        <p:grpSpPr>
          <a:xfrm>
            <a:off x="5936504" y="4075121"/>
            <a:ext cx="3948162" cy="400110"/>
            <a:chOff x="5936504" y="4075121"/>
            <a:chExt cx="3948162" cy="400110"/>
          </a:xfrm>
        </p:grpSpPr>
        <p:sp>
          <p:nvSpPr>
            <p:cNvPr id="29" name="TextBox 28"/>
            <p:cNvSpPr txBox="1"/>
            <p:nvPr/>
          </p:nvSpPr>
          <p:spPr>
            <a:xfrm>
              <a:off x="5936504" y="4075121"/>
              <a:ext cx="196391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sz="2000" b="1" dirty="0">
                  <a:solidFill>
                    <a:srgbClr val="F4A460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הכנסות ישירות</a:t>
              </a:r>
            </a:p>
          </p:txBody>
        </p:sp>
        <p:cxnSp>
          <p:nvCxnSpPr>
            <p:cNvPr id="12" name="מחבר ישר 11"/>
            <p:cNvCxnSpPr/>
            <p:nvPr/>
          </p:nvCxnSpPr>
          <p:spPr>
            <a:xfrm flipH="1" flipV="1">
              <a:off x="7776127" y="4284460"/>
              <a:ext cx="2108539" cy="749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25" name="קבוצה 24"/>
          <p:cNvGrpSpPr/>
          <p:nvPr/>
        </p:nvGrpSpPr>
        <p:grpSpPr>
          <a:xfrm>
            <a:off x="5966840" y="4778282"/>
            <a:ext cx="3917825" cy="400110"/>
            <a:chOff x="5966840" y="4778282"/>
            <a:chExt cx="3917825" cy="400110"/>
          </a:xfrm>
        </p:grpSpPr>
        <p:sp>
          <p:nvSpPr>
            <p:cNvPr id="30" name="TextBox 29"/>
            <p:cNvSpPr txBox="1"/>
            <p:nvPr/>
          </p:nvSpPr>
          <p:spPr>
            <a:xfrm>
              <a:off x="5966840" y="4778282"/>
              <a:ext cx="196391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sz="2000" b="1" dirty="0">
                  <a:solidFill>
                    <a:srgbClr val="4B8177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הכנסות עקיפות</a:t>
              </a:r>
            </a:p>
          </p:txBody>
        </p:sp>
        <p:cxnSp>
          <p:nvCxnSpPr>
            <p:cNvPr id="41" name="מחבר ישר 40"/>
            <p:cNvCxnSpPr/>
            <p:nvPr/>
          </p:nvCxnSpPr>
          <p:spPr>
            <a:xfrm flipH="1">
              <a:off x="7776127" y="5021986"/>
              <a:ext cx="2108538" cy="1409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32" name="קבוצה 31"/>
          <p:cNvGrpSpPr/>
          <p:nvPr/>
        </p:nvGrpSpPr>
        <p:grpSpPr>
          <a:xfrm>
            <a:off x="5899380" y="5392753"/>
            <a:ext cx="3985284" cy="400110"/>
            <a:chOff x="5899380" y="5392753"/>
            <a:chExt cx="3985284" cy="400110"/>
          </a:xfrm>
        </p:grpSpPr>
        <p:sp>
          <p:nvSpPr>
            <p:cNvPr id="31" name="TextBox 30"/>
            <p:cNvSpPr txBox="1"/>
            <p:nvPr/>
          </p:nvSpPr>
          <p:spPr>
            <a:xfrm>
              <a:off x="5899380" y="5392753"/>
              <a:ext cx="196391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sz="2000" b="1" dirty="0">
                  <a:solidFill>
                    <a:srgbClr val="264653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"אקו-</a:t>
              </a:r>
              <a:r>
                <a:rPr lang="he-IL" sz="2000" b="1" dirty="0" err="1">
                  <a:solidFill>
                    <a:srgbClr val="264653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סיסטם</a:t>
              </a:r>
              <a:r>
                <a:rPr lang="he-IL" sz="2000" b="1" dirty="0">
                  <a:solidFill>
                    <a:srgbClr val="264653"/>
                  </a:solidFill>
                  <a:latin typeface="Fb Ogen" panose="02020503050405020304" pitchFamily="18" charset="-79"/>
                  <a:cs typeface="Fb Ogen" panose="02020503050405020304" pitchFamily="18" charset="-79"/>
                </a:rPr>
                <a:t>"</a:t>
              </a:r>
            </a:p>
          </p:txBody>
        </p:sp>
        <p:cxnSp>
          <p:nvCxnSpPr>
            <p:cNvPr id="44" name="מחבר ישר 43"/>
            <p:cNvCxnSpPr/>
            <p:nvPr/>
          </p:nvCxnSpPr>
          <p:spPr>
            <a:xfrm flipH="1" flipV="1">
              <a:off x="7757676" y="5624235"/>
              <a:ext cx="2126988" cy="12745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9785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1.11111E-6 L -0.07448 1.11111E-6 C -0.10781 1.11111E-6 -0.14883 -0.08264 -0.14883 -0.14954 L -0.14883 -0.29908 " pathEditMode="relative" rAng="0" ptsTypes="AA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48" y="-1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37993" y="1608561"/>
            <a:ext cx="10004075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2000" b="1" dirty="0">
                <a:solidFill>
                  <a:schemeClr val="accent1">
                    <a:lumMod val="50000"/>
                  </a:schemeClr>
                </a:solidFill>
                <a:latin typeface="Heebo" pitchFamily="2" charset="-79"/>
                <a:cs typeface="Heebo" pitchFamily="2" charset="-79"/>
              </a:rPr>
              <a:t>מתוך החלטת הממשלה: </a:t>
            </a:r>
          </a:p>
          <a:p>
            <a:pPr algn="r"/>
            <a:r>
              <a:rPr lang="he-IL" sz="2000" b="1" dirty="0">
                <a:solidFill>
                  <a:schemeClr val="accent1">
                    <a:lumMod val="50000"/>
                  </a:schemeClr>
                </a:solidFill>
                <a:latin typeface="Heebo" pitchFamily="2" charset="-79"/>
                <a:cs typeface="Heebo" pitchFamily="2" charset="-79"/>
              </a:rPr>
              <a:t>"מדרג ביזור דיפרנציאלי לכלל הרשויות המקומיות... ותוך יצירת תמריץ עבורן להתנהלות פיננסית מצוינת, </a:t>
            </a:r>
            <a:r>
              <a:rPr lang="he-IL" sz="2000" b="1" dirty="0" err="1">
                <a:solidFill>
                  <a:schemeClr val="accent1">
                    <a:lumMod val="50000"/>
                  </a:schemeClr>
                </a:solidFill>
                <a:latin typeface="Heebo" pitchFamily="2" charset="-79"/>
                <a:cs typeface="Heebo" pitchFamily="2" charset="-79"/>
              </a:rPr>
              <a:t>למינהל</a:t>
            </a:r>
            <a:r>
              <a:rPr lang="he-IL" sz="2000" b="1" dirty="0">
                <a:solidFill>
                  <a:schemeClr val="accent1">
                    <a:lumMod val="50000"/>
                  </a:schemeClr>
                </a:solidFill>
                <a:latin typeface="Heebo" pitchFamily="2" charset="-79"/>
                <a:cs typeface="Heebo" pitchFamily="2" charset="-79"/>
              </a:rPr>
              <a:t> תקין ולעצמאות כלכלית."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Heebo" pitchFamily="2" charset="-79"/>
              <a:cs typeface="Heebo" pitchFamily="2" charset="-79"/>
            </a:endParaRPr>
          </a:p>
        </p:txBody>
      </p:sp>
      <p:sp>
        <p:nvSpPr>
          <p:cNvPr id="9" name="כותרת 1">
            <a:extLst>
              <a:ext uri="{FF2B5EF4-FFF2-40B4-BE49-F238E27FC236}">
                <a16:creationId xmlns:a16="http://schemas.microsoft.com/office/drawing/2014/main" id="{9EB84238-3A6E-4D48-A675-6A283AD3D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981" y="3172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ebo" pitchFamily="2" charset="-79"/>
                <a:cs typeface="Heebo" pitchFamily="2" charset="-79"/>
              </a:rPr>
              <a:t>מדד דירוג רשויות לביזור</a:t>
            </a:r>
          </a:p>
        </p:txBody>
      </p:sp>
      <p:graphicFrame>
        <p:nvGraphicFramePr>
          <p:cNvPr id="3" name="דיאגרמה 2">
            <a:extLst>
              <a:ext uri="{FF2B5EF4-FFF2-40B4-BE49-F238E27FC236}">
                <a16:creationId xmlns:a16="http://schemas.microsoft.com/office/drawing/2014/main" id="{384A57F5-0F26-40BB-9AF1-84A6918D51ED}"/>
              </a:ext>
            </a:extLst>
          </p:cNvPr>
          <p:cNvGraphicFramePr/>
          <p:nvPr>
            <p:extLst/>
          </p:nvPr>
        </p:nvGraphicFramePr>
        <p:xfrm>
          <a:off x="550606" y="2327366"/>
          <a:ext cx="11434917" cy="4476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68856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39980</TotalTime>
  <Words>674</Words>
  <Application>Microsoft Office PowerPoint</Application>
  <PresentationFormat>מסך רחב</PresentationFormat>
  <Paragraphs>222</Paragraphs>
  <Slides>12</Slides>
  <Notes>9</Notes>
  <HiddenSlides>1</HiddenSlides>
  <MMClips>0</MMClips>
  <ScaleCrop>false</ScaleCrop>
  <HeadingPairs>
    <vt:vector size="6" baseType="variant">
      <vt:variant>
        <vt:lpstr>גופנים בשימוש</vt:lpstr>
      </vt:variant>
      <vt:variant>
        <vt:i4>10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23" baseType="lpstr">
      <vt:lpstr>Arial</vt:lpstr>
      <vt:lpstr>Assistant</vt:lpstr>
      <vt:lpstr>Calibri</vt:lpstr>
      <vt:lpstr>Calibri Light</vt:lpstr>
      <vt:lpstr>David</vt:lpstr>
      <vt:lpstr>Fb Ogen</vt:lpstr>
      <vt:lpstr>Heebo</vt:lpstr>
      <vt:lpstr>Heebo SemiBold</vt:lpstr>
      <vt:lpstr>Tahoma</vt:lpstr>
      <vt:lpstr>Times New Roman</vt:lpstr>
      <vt:lpstr>Office Theme</vt:lpstr>
      <vt:lpstr>מצגת של PowerPoint‏</vt:lpstr>
      <vt:lpstr>סיווג רשויות</vt:lpstr>
      <vt:lpstr>סיווג רשויות</vt:lpstr>
      <vt:lpstr>מצגת של PowerPoint‏</vt:lpstr>
      <vt:lpstr>מצגת של PowerPoint‏</vt:lpstr>
      <vt:lpstr>חסמים ואתגרים | חוסר הצדקה כלכלי</vt:lpstr>
      <vt:lpstr>מצגת של PowerPoint‏</vt:lpstr>
      <vt:lpstr>מצגת של PowerPoint‏</vt:lpstr>
      <vt:lpstr>מדד דירוג רשויות לביזור</vt:lpstr>
      <vt:lpstr>מדד דירוג רשויות לביזור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ביקורת סמנכ"ל</dc:title>
  <dc:creator>פזית יצחק</dc:creator>
  <cp:lastModifiedBy>שלמה בוזי</cp:lastModifiedBy>
  <cp:revision>505</cp:revision>
  <cp:lastPrinted>2022-07-12T12:08:40Z</cp:lastPrinted>
  <dcterms:created xsi:type="dcterms:W3CDTF">2018-01-28T09:06:33Z</dcterms:created>
  <dcterms:modified xsi:type="dcterms:W3CDTF">2023-08-29T09:17:39Z</dcterms:modified>
</cp:coreProperties>
</file>