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
  </p:notesMasterIdLst>
  <p:handoutMasterIdLst>
    <p:handoutMasterId r:id="rId12"/>
  </p:handoutMasterIdLst>
  <p:sldIdLst>
    <p:sldId id="256" r:id="rId2"/>
    <p:sldId id="257" r:id="rId3"/>
    <p:sldId id="259" r:id="rId4"/>
    <p:sldId id="258" r:id="rId5"/>
    <p:sldId id="261" r:id="rId6"/>
    <p:sldId id="260" r:id="rId7"/>
    <p:sldId id="263" r:id="rId8"/>
    <p:sldId id="266"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31"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6DEED5DB-3F38-DFCE-BF0C-E3CC5E35514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a:extLst>
              <a:ext uri="{FF2B5EF4-FFF2-40B4-BE49-F238E27FC236}">
                <a16:creationId xmlns:a16="http://schemas.microsoft.com/office/drawing/2014/main" id="{E1E98462-790B-3D9D-0A42-B9BF0A26EEB8}"/>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E25681CE-C6C4-4963-997A-26C01E6DD0B8}" type="datetimeFigureOut">
              <a:rPr lang="he-IL" smtClean="0"/>
              <a:t>י"א/אלול/תשפ"ג</a:t>
            </a:fld>
            <a:endParaRPr lang="he-IL"/>
          </a:p>
        </p:txBody>
      </p:sp>
      <p:sp>
        <p:nvSpPr>
          <p:cNvPr id="4" name="מציין מיקום של כותרת תחתונה 3">
            <a:extLst>
              <a:ext uri="{FF2B5EF4-FFF2-40B4-BE49-F238E27FC236}">
                <a16:creationId xmlns:a16="http://schemas.microsoft.com/office/drawing/2014/main" id="{74EA6C6C-A251-9C31-F166-49E0C8515CD0}"/>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r>
              <a:rPr lang="he-IL"/>
              <a:t>רון מוסקוביץ ניהול ייעוץ אסטרטגיה</a:t>
            </a:r>
          </a:p>
        </p:txBody>
      </p:sp>
      <p:sp>
        <p:nvSpPr>
          <p:cNvPr id="5" name="מציין מיקום של מספר שקופית 4">
            <a:extLst>
              <a:ext uri="{FF2B5EF4-FFF2-40B4-BE49-F238E27FC236}">
                <a16:creationId xmlns:a16="http://schemas.microsoft.com/office/drawing/2014/main" id="{CD0D7D0A-05E7-1105-ABB8-2F9EB0CF377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47F4C57C-41C9-4BEE-B1E0-B49BD98B22E5}" type="slidenum">
              <a:rPr lang="he-IL" smtClean="0"/>
              <a:t>‹#›</a:t>
            </a:fld>
            <a:endParaRPr lang="he-IL"/>
          </a:p>
        </p:txBody>
      </p:sp>
    </p:spTree>
    <p:extLst>
      <p:ext uri="{BB962C8B-B14F-4D97-AF65-F5344CB8AC3E}">
        <p14:creationId xmlns:p14="http://schemas.microsoft.com/office/powerpoint/2010/main" val="16983947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45DE922-6BD9-48C9-B7E2-D5059F63D8BA}" type="datetimeFigureOut">
              <a:rPr lang="he-IL" smtClean="0"/>
              <a:t>י"א/אלול/תשפ"ג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r>
              <a:rPr lang="he-IL"/>
              <a:t>רון מוסקוביץ ניהול ייעוץ אסטרטגיה</a:t>
            </a:r>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63CFDE6-3D6A-4D7F-86D5-0A79523FF7F3}" type="slidenum">
              <a:rPr lang="he-IL" smtClean="0"/>
              <a:t>‹#›</a:t>
            </a:fld>
            <a:endParaRPr lang="he-IL"/>
          </a:p>
        </p:txBody>
      </p:sp>
    </p:spTree>
    <p:extLst>
      <p:ext uri="{BB962C8B-B14F-4D97-AF65-F5344CB8AC3E}">
        <p14:creationId xmlns:p14="http://schemas.microsoft.com/office/powerpoint/2010/main" val="97000383"/>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B261331-36D8-4273-BA3B-C793252A7D73}" type="datetime8">
              <a:rPr lang="he-IL" smtClean="0"/>
              <a:t>28 אוגוסט 23</a:t>
            </a:fld>
            <a:endParaRPr lang="he-IL"/>
          </a:p>
        </p:txBody>
      </p:sp>
      <p:sp>
        <p:nvSpPr>
          <p:cNvPr id="5" name="Footer Placeholder 4"/>
          <p:cNvSpPr>
            <a:spLocks noGrp="1"/>
          </p:cNvSpPr>
          <p:nvPr>
            <p:ph type="ftr" sz="quarter" idx="11"/>
          </p:nvPr>
        </p:nvSpPr>
        <p:spPr>
          <a:xfrm>
            <a:off x="2416500" y="329307"/>
            <a:ext cx="4973915" cy="309201"/>
          </a:xfrm>
        </p:spPr>
        <p:txBody>
          <a:bodyPr/>
          <a:lstStyle/>
          <a:p>
            <a:r>
              <a:rPr lang="he-IL"/>
              <a:t>רון מוסקוביץ ניהול ייעוץ אסטרטגיה</a:t>
            </a:r>
          </a:p>
        </p:txBody>
      </p:sp>
      <p:sp>
        <p:nvSpPr>
          <p:cNvPr id="6" name="Slide Number Placeholder 5"/>
          <p:cNvSpPr>
            <a:spLocks noGrp="1"/>
          </p:cNvSpPr>
          <p:nvPr>
            <p:ph type="sldNum" sz="quarter" idx="12"/>
          </p:nvPr>
        </p:nvSpPr>
        <p:spPr>
          <a:xfrm>
            <a:off x="1437664" y="798973"/>
            <a:ext cx="811019" cy="503578"/>
          </a:xfrm>
        </p:spPr>
        <p:txBody>
          <a:bodyPr/>
          <a:lstStyle/>
          <a:p>
            <a:fld id="{199E282D-D310-42D8-B8FF-78ED45A44D81}" type="slidenum">
              <a:rPr lang="he-IL" smtClean="0"/>
              <a:t>‹#›</a:t>
            </a:fld>
            <a:endParaRPr lang="he-I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033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AAC964C-6308-423D-BC5E-73AF8232A2C3}" type="datetime8">
              <a:rPr lang="he-IL" smtClean="0"/>
              <a:t>28 אוגוסט 23</a:t>
            </a:fld>
            <a:endParaRPr lang="he-IL"/>
          </a:p>
        </p:txBody>
      </p:sp>
      <p:sp>
        <p:nvSpPr>
          <p:cNvPr id="5" name="Footer Placeholder 4"/>
          <p:cNvSpPr>
            <a:spLocks noGrp="1"/>
          </p:cNvSpPr>
          <p:nvPr>
            <p:ph type="ftr" sz="quarter" idx="11"/>
          </p:nvPr>
        </p:nvSpPr>
        <p:spPr/>
        <p:txBody>
          <a:bodyPr/>
          <a:lstStyle/>
          <a:p>
            <a:r>
              <a:rPr lang="he-IL"/>
              <a:t>רון מוסקוביץ ניהול ייעוץ אסטרטגיה</a:t>
            </a:r>
          </a:p>
        </p:txBody>
      </p:sp>
      <p:sp>
        <p:nvSpPr>
          <p:cNvPr id="6" name="Slide Number Placeholder 5"/>
          <p:cNvSpPr>
            <a:spLocks noGrp="1"/>
          </p:cNvSpPr>
          <p:nvPr>
            <p:ph type="sldNum" sz="quarter" idx="12"/>
          </p:nvPr>
        </p:nvSpPr>
        <p:spPr/>
        <p:txBody>
          <a:bodyPr/>
          <a:lstStyle/>
          <a:p>
            <a:fld id="{199E282D-D310-42D8-B8FF-78ED45A44D81}" type="slidenum">
              <a:rPr lang="he-IL" smtClean="0"/>
              <a:t>‹#›</a:t>
            </a:fld>
            <a:endParaRPr lang="he-I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550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BE4D427-23DD-4198-8B16-D90F62D2F7A5}" type="datetime8">
              <a:rPr lang="he-IL" smtClean="0"/>
              <a:t>28 אוגוסט 23</a:t>
            </a:fld>
            <a:endParaRPr lang="he-IL"/>
          </a:p>
        </p:txBody>
      </p:sp>
      <p:sp>
        <p:nvSpPr>
          <p:cNvPr id="5" name="Footer Placeholder 4"/>
          <p:cNvSpPr>
            <a:spLocks noGrp="1"/>
          </p:cNvSpPr>
          <p:nvPr>
            <p:ph type="ftr" sz="quarter" idx="11"/>
          </p:nvPr>
        </p:nvSpPr>
        <p:spPr/>
        <p:txBody>
          <a:bodyPr/>
          <a:lstStyle/>
          <a:p>
            <a:r>
              <a:rPr lang="he-IL"/>
              <a:t>רון מוסקוביץ ניהול ייעוץ אסטרטגיה</a:t>
            </a:r>
          </a:p>
        </p:txBody>
      </p:sp>
      <p:sp>
        <p:nvSpPr>
          <p:cNvPr id="6" name="Slide Number Placeholder 5"/>
          <p:cNvSpPr>
            <a:spLocks noGrp="1"/>
          </p:cNvSpPr>
          <p:nvPr>
            <p:ph type="sldNum" sz="quarter" idx="12"/>
          </p:nvPr>
        </p:nvSpPr>
        <p:spPr/>
        <p:txBody>
          <a:bodyPr/>
          <a:lstStyle/>
          <a:p>
            <a:fld id="{199E282D-D310-42D8-B8FF-78ED45A44D81}" type="slidenum">
              <a:rPr lang="he-IL" smtClean="0"/>
              <a:t>‹#›</a:t>
            </a:fld>
            <a:endParaRPr lang="he-I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99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8DA246A-C16F-40BA-AADD-9281D9B3C685}" type="datetime8">
              <a:rPr lang="he-IL" smtClean="0"/>
              <a:t>28 אוגוסט 23</a:t>
            </a:fld>
            <a:endParaRPr lang="he-IL"/>
          </a:p>
        </p:txBody>
      </p:sp>
      <p:sp>
        <p:nvSpPr>
          <p:cNvPr id="5" name="Footer Placeholder 4"/>
          <p:cNvSpPr>
            <a:spLocks noGrp="1"/>
          </p:cNvSpPr>
          <p:nvPr>
            <p:ph type="ftr" sz="quarter" idx="11"/>
          </p:nvPr>
        </p:nvSpPr>
        <p:spPr/>
        <p:txBody>
          <a:bodyPr/>
          <a:lstStyle/>
          <a:p>
            <a:r>
              <a:rPr lang="he-IL"/>
              <a:t>רון מוסקוביץ ניהול ייעוץ אסטרטגיה</a:t>
            </a:r>
          </a:p>
        </p:txBody>
      </p:sp>
      <p:sp>
        <p:nvSpPr>
          <p:cNvPr id="6" name="Slide Number Placeholder 5"/>
          <p:cNvSpPr>
            <a:spLocks noGrp="1"/>
          </p:cNvSpPr>
          <p:nvPr>
            <p:ph type="sldNum" sz="quarter" idx="12"/>
          </p:nvPr>
        </p:nvSpPr>
        <p:spPr/>
        <p:txBody>
          <a:bodyPr/>
          <a:lstStyle/>
          <a:p>
            <a:fld id="{199E282D-D310-42D8-B8FF-78ED45A44D81}" type="slidenum">
              <a:rPr lang="he-IL" smtClean="0"/>
              <a:t>‹#›</a:t>
            </a:fld>
            <a:endParaRPr lang="he-I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479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0EA24B1-F968-41E7-B954-D9EFB5FC6517}" type="datetime8">
              <a:rPr lang="he-IL" smtClean="0"/>
              <a:t>28 אוגוסט 23</a:t>
            </a:fld>
            <a:endParaRPr lang="he-IL"/>
          </a:p>
        </p:txBody>
      </p:sp>
      <p:sp>
        <p:nvSpPr>
          <p:cNvPr id="5" name="Footer Placeholder 4"/>
          <p:cNvSpPr>
            <a:spLocks noGrp="1"/>
          </p:cNvSpPr>
          <p:nvPr>
            <p:ph type="ftr" sz="quarter" idx="11"/>
          </p:nvPr>
        </p:nvSpPr>
        <p:spPr/>
        <p:txBody>
          <a:bodyPr/>
          <a:lstStyle/>
          <a:p>
            <a:r>
              <a:rPr lang="he-IL"/>
              <a:t>רון מוסקוביץ ניהול ייעוץ אסטרטגיה</a:t>
            </a:r>
          </a:p>
        </p:txBody>
      </p:sp>
      <p:sp>
        <p:nvSpPr>
          <p:cNvPr id="6" name="Slide Number Placeholder 5"/>
          <p:cNvSpPr>
            <a:spLocks noGrp="1"/>
          </p:cNvSpPr>
          <p:nvPr>
            <p:ph type="sldNum" sz="quarter" idx="12"/>
          </p:nvPr>
        </p:nvSpPr>
        <p:spPr/>
        <p:txBody>
          <a:bodyPr/>
          <a:lstStyle/>
          <a:p>
            <a:fld id="{199E282D-D310-42D8-B8FF-78ED45A44D81}" type="slidenum">
              <a:rPr lang="he-IL" smtClean="0"/>
              <a:t>‹#›</a:t>
            </a:fld>
            <a:endParaRPr lang="he-I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118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BFED944-EAB6-4175-9360-4DE4C75EDB0D}" type="datetime8">
              <a:rPr lang="he-IL" smtClean="0"/>
              <a:t>28 אוגוסט 23</a:t>
            </a:fld>
            <a:endParaRPr lang="he-IL"/>
          </a:p>
        </p:txBody>
      </p:sp>
      <p:sp>
        <p:nvSpPr>
          <p:cNvPr id="6" name="Footer Placeholder 5"/>
          <p:cNvSpPr>
            <a:spLocks noGrp="1"/>
          </p:cNvSpPr>
          <p:nvPr>
            <p:ph type="ftr" sz="quarter" idx="11"/>
          </p:nvPr>
        </p:nvSpPr>
        <p:spPr/>
        <p:txBody>
          <a:bodyPr/>
          <a:lstStyle/>
          <a:p>
            <a:r>
              <a:rPr lang="he-IL"/>
              <a:t>רון מוסקוביץ ניהול ייעוץ אסטרטגיה</a:t>
            </a:r>
          </a:p>
        </p:txBody>
      </p:sp>
      <p:sp>
        <p:nvSpPr>
          <p:cNvPr id="7" name="Slide Number Placeholder 6"/>
          <p:cNvSpPr>
            <a:spLocks noGrp="1"/>
          </p:cNvSpPr>
          <p:nvPr>
            <p:ph type="sldNum" sz="quarter" idx="12"/>
          </p:nvPr>
        </p:nvSpPr>
        <p:spPr/>
        <p:txBody>
          <a:bodyPr/>
          <a:lstStyle/>
          <a:p>
            <a:fld id="{199E282D-D310-42D8-B8FF-78ED45A44D81}" type="slidenum">
              <a:rPr lang="he-IL" smtClean="0"/>
              <a:t>‹#›</a:t>
            </a:fld>
            <a:endParaRPr lang="he-I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405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5206111-6809-491F-AB6C-CDB7081F3E1F}" type="datetime8">
              <a:rPr lang="he-IL" smtClean="0"/>
              <a:t>28 אוגוסט 23</a:t>
            </a:fld>
            <a:endParaRPr lang="he-IL"/>
          </a:p>
        </p:txBody>
      </p:sp>
      <p:sp>
        <p:nvSpPr>
          <p:cNvPr id="8" name="Footer Placeholder 7"/>
          <p:cNvSpPr>
            <a:spLocks noGrp="1"/>
          </p:cNvSpPr>
          <p:nvPr>
            <p:ph type="ftr" sz="quarter" idx="11"/>
          </p:nvPr>
        </p:nvSpPr>
        <p:spPr/>
        <p:txBody>
          <a:bodyPr/>
          <a:lstStyle/>
          <a:p>
            <a:r>
              <a:rPr lang="he-IL"/>
              <a:t>רון מוסקוביץ ניהול ייעוץ אסטרטגיה</a:t>
            </a:r>
          </a:p>
        </p:txBody>
      </p:sp>
      <p:sp>
        <p:nvSpPr>
          <p:cNvPr id="9" name="Slide Number Placeholder 8"/>
          <p:cNvSpPr>
            <a:spLocks noGrp="1"/>
          </p:cNvSpPr>
          <p:nvPr>
            <p:ph type="sldNum" sz="quarter" idx="12"/>
          </p:nvPr>
        </p:nvSpPr>
        <p:spPr/>
        <p:txBody>
          <a:bodyPr/>
          <a:lstStyle/>
          <a:p>
            <a:fld id="{199E282D-D310-42D8-B8FF-78ED45A44D81}" type="slidenum">
              <a:rPr lang="he-IL" smtClean="0"/>
              <a:t>‹#›</a:t>
            </a:fld>
            <a:endParaRPr lang="he-I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260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5B4AE2A-1DC5-42CF-8D8A-3380F83CF190}" type="datetime8">
              <a:rPr lang="he-IL" smtClean="0"/>
              <a:t>28 אוגוסט 23</a:t>
            </a:fld>
            <a:endParaRPr lang="he-IL"/>
          </a:p>
        </p:txBody>
      </p:sp>
      <p:sp>
        <p:nvSpPr>
          <p:cNvPr id="4" name="Footer Placeholder 3"/>
          <p:cNvSpPr>
            <a:spLocks noGrp="1"/>
          </p:cNvSpPr>
          <p:nvPr>
            <p:ph type="ftr" sz="quarter" idx="11"/>
          </p:nvPr>
        </p:nvSpPr>
        <p:spPr/>
        <p:txBody>
          <a:bodyPr/>
          <a:lstStyle/>
          <a:p>
            <a:r>
              <a:rPr lang="he-IL"/>
              <a:t>רון מוסקוביץ ניהול ייעוץ אסטרטגיה</a:t>
            </a:r>
          </a:p>
        </p:txBody>
      </p:sp>
      <p:sp>
        <p:nvSpPr>
          <p:cNvPr id="5" name="Slide Number Placeholder 4"/>
          <p:cNvSpPr>
            <a:spLocks noGrp="1"/>
          </p:cNvSpPr>
          <p:nvPr>
            <p:ph type="sldNum" sz="quarter" idx="12"/>
          </p:nvPr>
        </p:nvSpPr>
        <p:spPr/>
        <p:txBody>
          <a:bodyPr/>
          <a:lstStyle/>
          <a:p>
            <a:fld id="{199E282D-D310-42D8-B8FF-78ED45A44D81}" type="slidenum">
              <a:rPr lang="he-IL" smtClean="0"/>
              <a:t>‹#›</a:t>
            </a:fld>
            <a:endParaRPr lang="he-I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783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AD3EE-05DE-45D6-8282-27F45AD49A60}" type="datetime8">
              <a:rPr lang="he-IL" smtClean="0"/>
              <a:t>28 אוגוסט 23</a:t>
            </a:fld>
            <a:endParaRPr lang="he-IL"/>
          </a:p>
        </p:txBody>
      </p:sp>
      <p:sp>
        <p:nvSpPr>
          <p:cNvPr id="3" name="Footer Placeholder 2"/>
          <p:cNvSpPr>
            <a:spLocks noGrp="1"/>
          </p:cNvSpPr>
          <p:nvPr>
            <p:ph type="ftr" sz="quarter" idx="11"/>
          </p:nvPr>
        </p:nvSpPr>
        <p:spPr/>
        <p:txBody>
          <a:bodyPr/>
          <a:lstStyle/>
          <a:p>
            <a:r>
              <a:rPr lang="he-IL"/>
              <a:t>רון מוסקוביץ ניהול ייעוץ אסטרטגיה</a:t>
            </a:r>
          </a:p>
        </p:txBody>
      </p:sp>
      <p:sp>
        <p:nvSpPr>
          <p:cNvPr id="4" name="Slide Number Placeholder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04503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E26E729-76CF-4AE1-8066-C69F335A28FB}" type="datetime8">
              <a:rPr lang="he-IL" smtClean="0"/>
              <a:t>28 אוגוסט 23</a:t>
            </a:fld>
            <a:endParaRPr lang="he-IL"/>
          </a:p>
        </p:txBody>
      </p:sp>
      <p:sp>
        <p:nvSpPr>
          <p:cNvPr id="6" name="Footer Placeholder 5"/>
          <p:cNvSpPr>
            <a:spLocks noGrp="1"/>
          </p:cNvSpPr>
          <p:nvPr>
            <p:ph type="ftr" sz="quarter" idx="11"/>
          </p:nvPr>
        </p:nvSpPr>
        <p:spPr/>
        <p:txBody>
          <a:bodyPr/>
          <a:lstStyle/>
          <a:p>
            <a:r>
              <a:rPr lang="he-IL"/>
              <a:t>רון מוסקוביץ ניהול ייעוץ אסטרטגיה</a:t>
            </a:r>
          </a:p>
        </p:txBody>
      </p:sp>
      <p:sp>
        <p:nvSpPr>
          <p:cNvPr id="7" name="Slide Number Placeholder 6"/>
          <p:cNvSpPr>
            <a:spLocks noGrp="1"/>
          </p:cNvSpPr>
          <p:nvPr>
            <p:ph type="sldNum" sz="quarter" idx="12"/>
          </p:nvPr>
        </p:nvSpPr>
        <p:spPr/>
        <p:txBody>
          <a:bodyPr/>
          <a:lstStyle/>
          <a:p>
            <a:fld id="{199E282D-D310-42D8-B8FF-78ED45A44D81}" type="slidenum">
              <a:rPr lang="he-IL" smtClean="0"/>
              <a:t>‹#›</a:t>
            </a:fld>
            <a:endParaRPr lang="he-I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334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88DF211-5D91-4D42-A2BE-0EE0946FB294}" type="datetime8">
              <a:rPr lang="he-IL" smtClean="0"/>
              <a:t>28 אוגוסט 23</a:t>
            </a:fld>
            <a:endParaRPr lang="he-IL"/>
          </a:p>
        </p:txBody>
      </p:sp>
      <p:sp>
        <p:nvSpPr>
          <p:cNvPr id="6" name="Footer Placeholder 5"/>
          <p:cNvSpPr>
            <a:spLocks noGrp="1"/>
          </p:cNvSpPr>
          <p:nvPr>
            <p:ph type="ftr" sz="quarter" idx="11"/>
          </p:nvPr>
        </p:nvSpPr>
        <p:spPr>
          <a:xfrm>
            <a:off x="1447382" y="318640"/>
            <a:ext cx="5541004" cy="320931"/>
          </a:xfrm>
        </p:spPr>
        <p:txBody>
          <a:bodyPr/>
          <a:lstStyle/>
          <a:p>
            <a:r>
              <a:rPr lang="he-IL"/>
              <a:t>רון מוסקוביץ ניהול ייעוץ אסטרטגיה</a:t>
            </a:r>
          </a:p>
        </p:txBody>
      </p:sp>
      <p:sp>
        <p:nvSpPr>
          <p:cNvPr id="7" name="Slide Number Placeholder 6"/>
          <p:cNvSpPr>
            <a:spLocks noGrp="1"/>
          </p:cNvSpPr>
          <p:nvPr>
            <p:ph type="sldNum" sz="quarter" idx="12"/>
          </p:nvPr>
        </p:nvSpPr>
        <p:spPr/>
        <p:txBody>
          <a:bodyPr/>
          <a:lstStyle/>
          <a:p>
            <a:fld id="{199E282D-D310-42D8-B8FF-78ED45A44D81}" type="slidenum">
              <a:rPr lang="he-IL" smtClean="0"/>
              <a:t>‹#›</a:t>
            </a:fld>
            <a:endParaRPr lang="he-I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3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A417C68-A54F-4C34-8544-E34198F5307F}" type="datetime8">
              <a:rPr lang="he-IL" smtClean="0"/>
              <a:t>28 אוגוסט 23</a:t>
            </a:fld>
            <a:endParaRPr lang="he-I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he-IL"/>
              <a:t>רון מוסקוביץ ניהול ייעוץ אסטרטגיה</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99E282D-D310-42D8-B8FF-78ED45A44D81}" type="slidenum">
              <a:rPr lang="he-IL" smtClean="0"/>
              <a:t>‹#›</a:t>
            </a:fld>
            <a:endParaRPr lang="he-I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827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140015" y="802298"/>
            <a:ext cx="7914837" cy="2541431"/>
          </a:xfrm>
        </p:spPr>
        <p:txBody>
          <a:bodyPr/>
          <a:lstStyle/>
          <a:p>
            <a:r>
              <a:rPr lang="he-IL" dirty="0"/>
              <a:t>הסכם גג ברשות מקומית</a:t>
            </a:r>
          </a:p>
        </p:txBody>
      </p:sp>
      <p:sp>
        <p:nvSpPr>
          <p:cNvPr id="3" name="כותרת משנה 2"/>
          <p:cNvSpPr>
            <a:spLocks noGrp="1"/>
          </p:cNvSpPr>
          <p:nvPr>
            <p:ph type="subTitle" idx="1"/>
          </p:nvPr>
        </p:nvSpPr>
        <p:spPr>
          <a:xfrm>
            <a:off x="3140015" y="4099278"/>
            <a:ext cx="6116129" cy="221497"/>
          </a:xfrm>
        </p:spPr>
        <p:txBody>
          <a:bodyPr>
            <a:noAutofit/>
          </a:bodyPr>
          <a:lstStyle/>
          <a:p>
            <a:pPr algn="r" rtl="0"/>
            <a:r>
              <a:rPr lang="he-IL" sz="2000" dirty="0"/>
              <a:t>הרצאה בכנס מבקרי פנים רשויות מקומיות ספטמבר 2023</a:t>
            </a:r>
          </a:p>
        </p:txBody>
      </p:sp>
      <p:sp>
        <p:nvSpPr>
          <p:cNvPr id="4" name="מציין מיקום של כותרת תחתונה 3">
            <a:extLst>
              <a:ext uri="{FF2B5EF4-FFF2-40B4-BE49-F238E27FC236}">
                <a16:creationId xmlns:a16="http://schemas.microsoft.com/office/drawing/2014/main" id="{756445B0-401A-5E21-E18F-4F4477238DF3}"/>
              </a:ext>
            </a:extLst>
          </p:cNvPr>
          <p:cNvSpPr>
            <a:spLocks noGrp="1"/>
          </p:cNvSpPr>
          <p:nvPr>
            <p:ph type="ftr" sz="quarter" idx="11"/>
          </p:nvPr>
        </p:nvSpPr>
        <p:spPr>
          <a:xfrm>
            <a:off x="5141343" y="5297823"/>
            <a:ext cx="4973915" cy="309201"/>
          </a:xfrm>
        </p:spPr>
        <p:txBody>
          <a:bodyPr/>
          <a:lstStyle/>
          <a:p>
            <a:r>
              <a:rPr lang="he-IL" b="1" dirty="0">
                <a:solidFill>
                  <a:srgbClr val="C74B95"/>
                </a:solidFill>
                <a:cs typeface="+mj-cs"/>
              </a:rPr>
              <a:t>רון מוסקוביץ ניהול ייעוץ אסטרטגיה</a:t>
            </a:r>
          </a:p>
        </p:txBody>
      </p:sp>
    </p:spTree>
    <p:extLst>
      <p:ext uri="{BB962C8B-B14F-4D97-AF65-F5344CB8AC3E}">
        <p14:creationId xmlns:p14="http://schemas.microsoft.com/office/powerpoint/2010/main" val="247840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6B976C-94F8-41AD-937F-3DEF91C20634}"/>
              </a:ext>
            </a:extLst>
          </p:cNvPr>
          <p:cNvSpPr>
            <a:spLocks noGrp="1"/>
          </p:cNvSpPr>
          <p:nvPr>
            <p:ph type="title"/>
          </p:nvPr>
        </p:nvSpPr>
        <p:spPr>
          <a:xfrm>
            <a:off x="5779698" y="804519"/>
            <a:ext cx="5275157" cy="1049235"/>
          </a:xfrm>
        </p:spPr>
        <p:txBody>
          <a:bodyPr/>
          <a:lstStyle/>
          <a:p>
            <a:r>
              <a:rPr lang="he-IL" dirty="0"/>
              <a:t>הסכם גג? מה זה? </a:t>
            </a:r>
          </a:p>
        </p:txBody>
      </p:sp>
      <p:sp>
        <p:nvSpPr>
          <p:cNvPr id="3" name="מציין מיקום תוכן 2">
            <a:extLst>
              <a:ext uri="{FF2B5EF4-FFF2-40B4-BE49-F238E27FC236}">
                <a16:creationId xmlns:a16="http://schemas.microsoft.com/office/drawing/2014/main" id="{941E47E0-00DA-5522-E0CD-C3F6336F03D7}"/>
              </a:ext>
            </a:extLst>
          </p:cNvPr>
          <p:cNvSpPr>
            <a:spLocks noGrp="1"/>
          </p:cNvSpPr>
          <p:nvPr>
            <p:ph idx="1"/>
          </p:nvPr>
        </p:nvSpPr>
        <p:spPr>
          <a:xfrm>
            <a:off x="826169" y="2015732"/>
            <a:ext cx="10228686" cy="3125763"/>
          </a:xfrm>
        </p:spPr>
        <p:txBody>
          <a:bodyPr/>
          <a:lstStyle/>
          <a:p>
            <a:pPr marL="0" indent="0">
              <a:buNone/>
            </a:pPr>
            <a:r>
              <a:rPr lang="he-IL" b="1" i="1" dirty="0"/>
              <a:t>הסכם שנחתם בין הממשלה לרשות מקומית ותכליתו הסדרת תהליך של בניית אלפי יחדות דיור תוך מתן מענה לבניית תשתיות, תשתיות על ומבני ושטחי ציבור, חידוש ישוב ותיק ושיפור מצבה הכלכלי של הרשות המקומית.</a:t>
            </a:r>
          </a:p>
          <a:p>
            <a:r>
              <a:rPr lang="he-IL" b="1" dirty="0"/>
              <a:t>למה צריך הסכם? </a:t>
            </a:r>
            <a:r>
              <a:rPr lang="he-IL" dirty="0"/>
              <a:t>– </a:t>
            </a:r>
            <a:r>
              <a:rPr lang="he-IL" dirty="0" err="1"/>
              <a:t>זרוז</a:t>
            </a:r>
            <a:r>
              <a:rPr lang="he-IL" dirty="0"/>
              <a:t> ומתן ודאות ליזמים לצורך הקמת אלפי יחידות דיור במתחם חדש לרבות תשתיות, מבנים ושטחים פתוחים על בסיס </a:t>
            </a:r>
            <a:r>
              <a:rPr lang="he-IL" dirty="0" err="1"/>
              <a:t>תב"ע</a:t>
            </a:r>
            <a:r>
              <a:rPr lang="he-IL" dirty="0"/>
              <a:t> מאושרת</a:t>
            </a:r>
          </a:p>
          <a:p>
            <a:r>
              <a:rPr lang="he-IL" b="1" dirty="0"/>
              <a:t>מהיכן הכסף?</a:t>
            </a:r>
            <a:r>
              <a:rPr lang="he-IL" dirty="0"/>
              <a:t> – מהתושבים ובעלי העסקים החדשים שירכשו נכנסים במתחם וממימון </a:t>
            </a:r>
            <a:r>
              <a:rPr lang="he-IL" dirty="0" err="1"/>
              <a:t>מסויים</a:t>
            </a:r>
            <a:r>
              <a:rPr lang="he-IL" dirty="0"/>
              <a:t> של משרדי ממשלה למבני ציבור</a:t>
            </a:r>
          </a:p>
        </p:txBody>
      </p:sp>
      <p:sp>
        <p:nvSpPr>
          <p:cNvPr id="4" name="מציין מיקום של כותרת תחתונה 3">
            <a:extLst>
              <a:ext uri="{FF2B5EF4-FFF2-40B4-BE49-F238E27FC236}">
                <a16:creationId xmlns:a16="http://schemas.microsoft.com/office/drawing/2014/main" id="{DB886897-709C-5827-3495-458AAB30B2EC}"/>
              </a:ext>
            </a:extLst>
          </p:cNvPr>
          <p:cNvSpPr>
            <a:spLocks noGrp="1"/>
          </p:cNvSpPr>
          <p:nvPr>
            <p:ph type="ftr" sz="quarter" idx="11"/>
          </p:nvPr>
        </p:nvSpPr>
        <p:spPr>
          <a:xfrm>
            <a:off x="5116018" y="5466345"/>
            <a:ext cx="5938836" cy="309201"/>
          </a:xfrm>
        </p:spPr>
        <p:txBody>
          <a:bodyPr/>
          <a:lstStyle/>
          <a:p>
            <a:r>
              <a:rPr lang="he-IL" b="1" dirty="0">
                <a:solidFill>
                  <a:srgbClr val="C74B95"/>
                </a:solidFill>
                <a:cs typeface="+mj-cs"/>
              </a:rPr>
              <a:t>רון מוסקוביץ ניהול ייעוץ אסטרטגיה</a:t>
            </a:r>
          </a:p>
        </p:txBody>
      </p:sp>
      <p:pic>
        <p:nvPicPr>
          <p:cNvPr id="5" name="תמונה 4">
            <a:extLst>
              <a:ext uri="{FF2B5EF4-FFF2-40B4-BE49-F238E27FC236}">
                <a16:creationId xmlns:a16="http://schemas.microsoft.com/office/drawing/2014/main" id="{A3CBFB9D-6466-09B9-49BB-33F5CBF3DD38}"/>
              </a:ext>
            </a:extLst>
          </p:cNvPr>
          <p:cNvPicPr>
            <a:picLocks noChangeAspect="1"/>
          </p:cNvPicPr>
          <p:nvPr/>
        </p:nvPicPr>
        <p:blipFill>
          <a:blip r:embed="rId2"/>
          <a:stretch>
            <a:fillRect/>
          </a:stretch>
        </p:blipFill>
        <p:spPr>
          <a:xfrm>
            <a:off x="5940511" y="0"/>
            <a:ext cx="2345235" cy="909015"/>
          </a:xfrm>
          <a:prstGeom prst="rect">
            <a:avLst/>
          </a:prstGeom>
        </p:spPr>
      </p:pic>
    </p:spTree>
    <p:extLst>
      <p:ext uri="{BB962C8B-B14F-4D97-AF65-F5344CB8AC3E}">
        <p14:creationId xmlns:p14="http://schemas.microsoft.com/office/powerpoint/2010/main" val="125651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360652-15AE-2FF3-0009-C333B8F4917A}"/>
              </a:ext>
            </a:extLst>
          </p:cNvPr>
          <p:cNvSpPr>
            <a:spLocks noGrp="1"/>
          </p:cNvSpPr>
          <p:nvPr>
            <p:ph type="title"/>
          </p:nvPr>
        </p:nvSpPr>
        <p:spPr>
          <a:xfrm>
            <a:off x="3407434" y="804519"/>
            <a:ext cx="7647420" cy="1049235"/>
          </a:xfrm>
        </p:spPr>
        <p:txBody>
          <a:bodyPr>
            <a:normAutofit fontScale="90000"/>
          </a:bodyPr>
          <a:lstStyle/>
          <a:p>
            <a:r>
              <a:rPr lang="he-IL" b="1" dirty="0"/>
              <a:t>כדאי לרשות? טוב לממשלה? איך משפיע על התושבים?</a:t>
            </a:r>
            <a:br>
              <a:rPr lang="he-IL" b="1" dirty="0"/>
            </a:br>
            <a:endParaRPr lang="he-IL" b="1" dirty="0"/>
          </a:p>
        </p:txBody>
      </p:sp>
      <p:sp>
        <p:nvSpPr>
          <p:cNvPr id="3" name="מציין מיקום תוכן 2">
            <a:extLst>
              <a:ext uri="{FF2B5EF4-FFF2-40B4-BE49-F238E27FC236}">
                <a16:creationId xmlns:a16="http://schemas.microsoft.com/office/drawing/2014/main" id="{1ADA302B-1A07-093C-8107-D87EA6984098}"/>
              </a:ext>
            </a:extLst>
          </p:cNvPr>
          <p:cNvSpPr>
            <a:spLocks noGrp="1"/>
          </p:cNvSpPr>
          <p:nvPr>
            <p:ph idx="1"/>
          </p:nvPr>
        </p:nvSpPr>
        <p:spPr>
          <a:xfrm>
            <a:off x="1216325" y="2015732"/>
            <a:ext cx="9838529" cy="3450613"/>
          </a:xfrm>
        </p:spPr>
        <p:txBody>
          <a:bodyPr/>
          <a:lstStyle/>
          <a:p>
            <a:r>
              <a:rPr lang="he-IL" b="1" dirty="0"/>
              <a:t>הרשות</a:t>
            </a:r>
            <a:r>
              <a:rPr lang="he-IL" dirty="0"/>
              <a:t> - מקבלת שדרוג תשתיות על, שדרוג שכונות ותיקות, מיתוג חדשני, הגדלת תחום השיפוט, גידול באוכלוסייה במהלך מתוכנן </a:t>
            </a:r>
          </a:p>
          <a:p>
            <a:r>
              <a:rPr lang="he-IL" b="1" dirty="0"/>
              <a:t>הממשלה</a:t>
            </a:r>
            <a:r>
              <a:rPr lang="he-IL" dirty="0"/>
              <a:t> - מקבלת יחידות דיור ומענה מלא ושלם לתושבים בהליך הסכמי, מתואם </a:t>
            </a:r>
            <a:r>
              <a:rPr lang="he-IL" dirty="0" err="1"/>
              <a:t>ובלו"ז</a:t>
            </a:r>
            <a:r>
              <a:rPr lang="he-IL" dirty="0"/>
              <a:t> קצוב </a:t>
            </a:r>
          </a:p>
          <a:p>
            <a:r>
              <a:rPr lang="he-IL" dirty="0"/>
              <a:t>התושבים זוכים ליישוב עם היצע מגוון של שירותים ותעסוקה, חידוש ושדרוג המרחב הציבורי</a:t>
            </a:r>
          </a:p>
        </p:txBody>
      </p:sp>
      <p:sp>
        <p:nvSpPr>
          <p:cNvPr id="4" name="מציין מיקום של כותרת תחתונה 3">
            <a:extLst>
              <a:ext uri="{FF2B5EF4-FFF2-40B4-BE49-F238E27FC236}">
                <a16:creationId xmlns:a16="http://schemas.microsoft.com/office/drawing/2014/main" id="{0B5DFD1E-7717-5603-8239-4039D4FE8E52}"/>
              </a:ext>
            </a:extLst>
          </p:cNvPr>
          <p:cNvSpPr>
            <a:spLocks noGrp="1"/>
          </p:cNvSpPr>
          <p:nvPr>
            <p:ph type="ftr" sz="quarter" idx="11"/>
          </p:nvPr>
        </p:nvSpPr>
        <p:spPr>
          <a:xfrm>
            <a:off x="5376598" y="5311744"/>
            <a:ext cx="5938836" cy="309201"/>
          </a:xfrm>
        </p:spPr>
        <p:txBody>
          <a:bodyPr/>
          <a:lstStyle/>
          <a:p>
            <a:r>
              <a:rPr lang="he-IL" b="1" dirty="0">
                <a:solidFill>
                  <a:srgbClr val="C74B95"/>
                </a:solidFill>
                <a:cs typeface="+mj-cs"/>
              </a:rPr>
              <a:t>רון מוסקוביץ ניהול ייעוץ אסטרטגיה</a:t>
            </a:r>
          </a:p>
        </p:txBody>
      </p:sp>
    </p:spTree>
    <p:extLst>
      <p:ext uri="{BB962C8B-B14F-4D97-AF65-F5344CB8AC3E}">
        <p14:creationId xmlns:p14="http://schemas.microsoft.com/office/powerpoint/2010/main" val="374757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9E73B1-54C0-24C2-17BE-B6AC421944FB}"/>
              </a:ext>
            </a:extLst>
          </p:cNvPr>
          <p:cNvSpPr>
            <a:spLocks noGrp="1"/>
          </p:cNvSpPr>
          <p:nvPr>
            <p:ph type="title"/>
          </p:nvPr>
        </p:nvSpPr>
        <p:spPr>
          <a:xfrm>
            <a:off x="2093495" y="803169"/>
            <a:ext cx="8678779" cy="1049235"/>
          </a:xfrm>
        </p:spPr>
        <p:txBody>
          <a:bodyPr>
            <a:normAutofit/>
          </a:bodyPr>
          <a:lstStyle/>
          <a:p>
            <a:r>
              <a:rPr lang="he-IL" b="1" dirty="0"/>
              <a:t>מהם תחומי המומחיות שנדרשים לקידום וביצוע הסכם גג?</a:t>
            </a:r>
          </a:p>
        </p:txBody>
      </p:sp>
      <p:sp>
        <p:nvSpPr>
          <p:cNvPr id="3" name="מציין מיקום תוכן 2">
            <a:extLst>
              <a:ext uri="{FF2B5EF4-FFF2-40B4-BE49-F238E27FC236}">
                <a16:creationId xmlns:a16="http://schemas.microsoft.com/office/drawing/2014/main" id="{1D2C28DC-1323-CB12-CC83-50AF7B5FF10A}"/>
              </a:ext>
            </a:extLst>
          </p:cNvPr>
          <p:cNvSpPr>
            <a:spLocks noGrp="1"/>
          </p:cNvSpPr>
          <p:nvPr>
            <p:ph idx="1"/>
          </p:nvPr>
        </p:nvSpPr>
        <p:spPr>
          <a:xfrm>
            <a:off x="1828799" y="2757279"/>
            <a:ext cx="7998125" cy="2410340"/>
          </a:xfrm>
        </p:spPr>
        <p:txBody>
          <a:bodyPr/>
          <a:lstStyle/>
          <a:p>
            <a:r>
              <a:rPr lang="he-IL" b="1" dirty="0"/>
              <a:t>הנדסה - </a:t>
            </a:r>
            <a:r>
              <a:rPr lang="he-IL" dirty="0"/>
              <a:t>תכנון וביצוע </a:t>
            </a:r>
            <a:endParaRPr lang="he-IL" b="1" dirty="0"/>
          </a:p>
          <a:p>
            <a:r>
              <a:rPr lang="he-IL" b="1" dirty="0"/>
              <a:t>כלכלה וכספים - </a:t>
            </a:r>
            <a:r>
              <a:rPr lang="he-IL" dirty="0"/>
              <a:t>תקציב, עלויות, תחשיבים, תשלומים</a:t>
            </a:r>
            <a:endParaRPr lang="he-IL" b="1" dirty="0"/>
          </a:p>
          <a:p>
            <a:r>
              <a:rPr lang="he-IL" b="1" dirty="0"/>
              <a:t>משפט - </a:t>
            </a:r>
            <a:r>
              <a:rPr lang="he-IL" dirty="0"/>
              <a:t>הסכמים, מכרזים, מו"מ </a:t>
            </a:r>
            <a:endParaRPr lang="he-IL" b="1" dirty="0"/>
          </a:p>
          <a:p>
            <a:r>
              <a:rPr lang="he-IL" b="1" dirty="0"/>
              <a:t>ניהול ושרות - </a:t>
            </a:r>
            <a:r>
              <a:rPr lang="he-IL" dirty="0"/>
              <a:t>תושבים קיימים, תושבים לעתיד, יזמים, בניית אסטרטגיה</a:t>
            </a:r>
            <a:endParaRPr lang="he-IL" b="1" dirty="0"/>
          </a:p>
        </p:txBody>
      </p:sp>
      <p:sp>
        <p:nvSpPr>
          <p:cNvPr id="4" name="מציין מיקום של כותרת תחתונה 3">
            <a:extLst>
              <a:ext uri="{FF2B5EF4-FFF2-40B4-BE49-F238E27FC236}">
                <a16:creationId xmlns:a16="http://schemas.microsoft.com/office/drawing/2014/main" id="{52E4961C-A73D-AFEE-3036-807D69E8B42A}"/>
              </a:ext>
            </a:extLst>
          </p:cNvPr>
          <p:cNvSpPr>
            <a:spLocks noGrp="1"/>
          </p:cNvSpPr>
          <p:nvPr>
            <p:ph type="ftr" sz="quarter" idx="11"/>
          </p:nvPr>
        </p:nvSpPr>
        <p:spPr>
          <a:xfrm>
            <a:off x="4512169" y="5745630"/>
            <a:ext cx="5938836" cy="309201"/>
          </a:xfrm>
        </p:spPr>
        <p:txBody>
          <a:bodyPr/>
          <a:lstStyle/>
          <a:p>
            <a:r>
              <a:rPr lang="he-IL" b="1" dirty="0">
                <a:solidFill>
                  <a:srgbClr val="C74B95"/>
                </a:solidFill>
                <a:cs typeface="+mj-cs"/>
              </a:rPr>
              <a:t>רון מוסקוביץ ניהול ייעוץ אסטרטגיה</a:t>
            </a:r>
          </a:p>
        </p:txBody>
      </p:sp>
      <p:pic>
        <p:nvPicPr>
          <p:cNvPr id="2050" name="Picture 2" descr="שכונת גבעת הסלעים">
            <a:extLst>
              <a:ext uri="{FF2B5EF4-FFF2-40B4-BE49-F238E27FC236}">
                <a16:creationId xmlns:a16="http://schemas.microsoft.com/office/drawing/2014/main" id="{D5FC56E8-2E72-BABE-A646-9B9AC0B7B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404"/>
            <a:ext cx="4125697" cy="250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5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EB51D1-40A3-DAE4-99D7-A7CB6348397D}"/>
              </a:ext>
            </a:extLst>
          </p:cNvPr>
          <p:cNvSpPr>
            <a:spLocks noGrp="1"/>
          </p:cNvSpPr>
          <p:nvPr>
            <p:ph type="title"/>
          </p:nvPr>
        </p:nvSpPr>
        <p:spPr>
          <a:xfrm>
            <a:off x="954505" y="448575"/>
            <a:ext cx="9986211" cy="1263816"/>
          </a:xfrm>
        </p:spPr>
        <p:txBody>
          <a:bodyPr/>
          <a:lstStyle/>
          <a:p>
            <a:pPr algn="r" rtl="0"/>
            <a:r>
              <a:rPr lang="he-IL" b="1" dirty="0"/>
              <a:t>מה אמורה לעשות מנהלת הסכם הגג? פשוט לבנות רובע או שכונה? </a:t>
            </a:r>
            <a:br>
              <a:rPr lang="he-IL" dirty="0"/>
            </a:br>
            <a:endParaRPr lang="he-IL" sz="2000" dirty="0"/>
          </a:p>
        </p:txBody>
      </p:sp>
      <p:sp>
        <p:nvSpPr>
          <p:cNvPr id="3" name="מציין מיקום תוכן 2">
            <a:extLst>
              <a:ext uri="{FF2B5EF4-FFF2-40B4-BE49-F238E27FC236}">
                <a16:creationId xmlns:a16="http://schemas.microsoft.com/office/drawing/2014/main" id="{38BDB169-0441-E675-570F-E70EE14F8303}"/>
              </a:ext>
            </a:extLst>
          </p:cNvPr>
          <p:cNvSpPr>
            <a:spLocks noGrp="1"/>
          </p:cNvSpPr>
          <p:nvPr>
            <p:ph idx="1"/>
          </p:nvPr>
        </p:nvSpPr>
        <p:spPr>
          <a:xfrm>
            <a:off x="1451579" y="3236795"/>
            <a:ext cx="9603275" cy="2507485"/>
          </a:xfrm>
        </p:spPr>
        <p:txBody>
          <a:bodyPr/>
          <a:lstStyle/>
          <a:p>
            <a:r>
              <a:rPr lang="he-IL" dirty="0"/>
              <a:t>מנהלת חייבת לשלוט בתקציב, בלוחות הזמנים ולהיות בקשר עם כל גורמי המועצה, גורמי התכנון והביצוע, עם הרגולציה ועם היזמים.</a:t>
            </a:r>
          </a:p>
          <a:p>
            <a:r>
              <a:rPr lang="he-IL" dirty="0"/>
              <a:t>מנהלת צריכה </a:t>
            </a:r>
            <a:r>
              <a:rPr lang="he-IL" b="1" dirty="0"/>
              <a:t>לצפות</a:t>
            </a:r>
            <a:r>
              <a:rPr lang="he-IL" dirty="0"/>
              <a:t> ולפתור בעיות לכל אורך תקופת התכנון והביצוע ולקבל החלטות על בסיס מקצועי בתחומים מגוונים ובין עשרות גורמים שמעורבים.</a:t>
            </a:r>
          </a:p>
          <a:p>
            <a:r>
              <a:rPr lang="he-IL" dirty="0"/>
              <a:t>מנהלת חייבת שליטה על תהליך הבקרה של התכנון הביצוע והתשלומים. </a:t>
            </a:r>
          </a:p>
        </p:txBody>
      </p:sp>
      <p:sp>
        <p:nvSpPr>
          <p:cNvPr id="4" name="מציין מיקום של כותרת תחתונה 3">
            <a:extLst>
              <a:ext uri="{FF2B5EF4-FFF2-40B4-BE49-F238E27FC236}">
                <a16:creationId xmlns:a16="http://schemas.microsoft.com/office/drawing/2014/main" id="{75CF708D-0A71-F94E-FDC7-FF9D6A59AE6C}"/>
              </a:ext>
            </a:extLst>
          </p:cNvPr>
          <p:cNvSpPr>
            <a:spLocks noGrp="1"/>
          </p:cNvSpPr>
          <p:nvPr>
            <p:ph type="ftr" sz="quarter" idx="11"/>
          </p:nvPr>
        </p:nvSpPr>
        <p:spPr>
          <a:xfrm>
            <a:off x="5445609" y="5744280"/>
            <a:ext cx="5938836" cy="309201"/>
          </a:xfrm>
        </p:spPr>
        <p:txBody>
          <a:bodyPr/>
          <a:lstStyle/>
          <a:p>
            <a:r>
              <a:rPr lang="he-IL" b="1" dirty="0">
                <a:solidFill>
                  <a:srgbClr val="C74B95"/>
                </a:solidFill>
                <a:cs typeface="+mj-cs"/>
              </a:rPr>
              <a:t>רון מוסקוביץ ניהול ייעוץ אסטרטגיה</a:t>
            </a:r>
          </a:p>
        </p:txBody>
      </p:sp>
      <p:sp>
        <p:nvSpPr>
          <p:cNvPr id="6" name="תיבת טקסט 5">
            <a:extLst>
              <a:ext uri="{FF2B5EF4-FFF2-40B4-BE49-F238E27FC236}">
                <a16:creationId xmlns:a16="http://schemas.microsoft.com/office/drawing/2014/main" id="{C6EF016B-B6D0-88B2-06C5-ACD267089753}"/>
              </a:ext>
            </a:extLst>
          </p:cNvPr>
          <p:cNvSpPr txBox="1"/>
          <p:nvPr/>
        </p:nvSpPr>
        <p:spPr>
          <a:xfrm>
            <a:off x="1451580" y="2021591"/>
            <a:ext cx="9288842" cy="1200329"/>
          </a:xfrm>
          <a:prstGeom prst="rect">
            <a:avLst/>
          </a:prstGeom>
          <a:noFill/>
        </p:spPr>
        <p:txBody>
          <a:bodyPr wrap="square">
            <a:spAutoFit/>
          </a:bodyPr>
          <a:lstStyle/>
          <a:p>
            <a:pPr marL="285750" indent="-285750" algn="r" rtl="1">
              <a:buFont typeface="Wingdings" panose="05000000000000000000" pitchFamily="2" charset="2"/>
              <a:buChar char="v"/>
            </a:pPr>
            <a:r>
              <a:rPr lang="he-IL" i="1" u="sng" dirty="0"/>
              <a:t>אין</a:t>
            </a:r>
            <a:r>
              <a:rPr lang="he-IL" i="1" dirty="0"/>
              <a:t> תורת עבודה כתובה למנהלת</a:t>
            </a:r>
          </a:p>
          <a:p>
            <a:pPr marL="285750" indent="-285750" algn="r" rtl="1">
              <a:buFont typeface="Wingdings" panose="05000000000000000000" pitchFamily="2" charset="2"/>
              <a:buChar char="v"/>
            </a:pPr>
            <a:r>
              <a:rPr lang="he-IL" i="1" dirty="0"/>
              <a:t> יש פרוט מחויבויות בהסכם עם המדינה אותו צריך להפוך </a:t>
            </a:r>
            <a:r>
              <a:rPr lang="he-IL" i="1" dirty="0" err="1"/>
              <a:t>לתכנית</a:t>
            </a:r>
            <a:r>
              <a:rPr lang="he-IL" i="1" dirty="0"/>
              <a:t> עבודה. </a:t>
            </a:r>
          </a:p>
          <a:p>
            <a:pPr marL="285750" indent="-285750" algn="r" rtl="1">
              <a:buFont typeface="Wingdings" panose="05000000000000000000" pitchFamily="2" charset="2"/>
              <a:buChar char="v"/>
            </a:pPr>
            <a:r>
              <a:rPr lang="he-IL" i="1" dirty="0"/>
              <a:t>קיים מאבק בין יחידות המועצה ובין המנהלת ובעיקר בין ההנדסה למנהלת על מה עושה ומה לא צריכה לעשות המנהלת.</a:t>
            </a:r>
          </a:p>
        </p:txBody>
      </p:sp>
    </p:spTree>
    <p:extLst>
      <p:ext uri="{BB962C8B-B14F-4D97-AF65-F5344CB8AC3E}">
        <p14:creationId xmlns:p14="http://schemas.microsoft.com/office/powerpoint/2010/main" val="221369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B758A0-2F7C-966C-2F3F-C896A14F6019}"/>
              </a:ext>
            </a:extLst>
          </p:cNvPr>
          <p:cNvSpPr>
            <a:spLocks noGrp="1"/>
          </p:cNvSpPr>
          <p:nvPr>
            <p:ph type="title"/>
          </p:nvPr>
        </p:nvSpPr>
        <p:spPr>
          <a:xfrm>
            <a:off x="5236234" y="795893"/>
            <a:ext cx="2747616" cy="1049235"/>
          </a:xfrm>
        </p:spPr>
        <p:txBody>
          <a:bodyPr>
            <a:normAutofit/>
          </a:bodyPr>
          <a:lstStyle/>
          <a:p>
            <a:r>
              <a:rPr lang="he-IL" sz="3600" b="1" dirty="0"/>
              <a:t>מסקנות ותובנות </a:t>
            </a:r>
          </a:p>
        </p:txBody>
      </p:sp>
      <p:sp>
        <p:nvSpPr>
          <p:cNvPr id="3" name="מציין מיקום תוכן 2">
            <a:extLst>
              <a:ext uri="{FF2B5EF4-FFF2-40B4-BE49-F238E27FC236}">
                <a16:creationId xmlns:a16="http://schemas.microsoft.com/office/drawing/2014/main" id="{D3D2E62F-A8CA-B065-BFDC-ADEC69F50CB9}"/>
              </a:ext>
            </a:extLst>
          </p:cNvPr>
          <p:cNvSpPr>
            <a:spLocks noGrp="1"/>
          </p:cNvSpPr>
          <p:nvPr>
            <p:ph idx="1"/>
          </p:nvPr>
        </p:nvSpPr>
        <p:spPr>
          <a:xfrm>
            <a:off x="1395663" y="2015732"/>
            <a:ext cx="9697453" cy="3450613"/>
          </a:xfrm>
        </p:spPr>
        <p:txBody>
          <a:bodyPr>
            <a:normAutofit fontScale="92500" lnSpcReduction="10000"/>
          </a:bodyPr>
          <a:lstStyle/>
          <a:p>
            <a:r>
              <a:rPr lang="he-IL" dirty="0"/>
              <a:t>הסכם גג הוא מהלך אסטרטגי, רב השפעה ומורכב ביותר שעימו רשות מקומית צריכה להתמודד מבלי שיש לה את כל הכלים במבנה הארגוני ולעיתים ללא ניסיון קודם</a:t>
            </a:r>
          </a:p>
          <a:p>
            <a:r>
              <a:rPr lang="he-IL" dirty="0"/>
              <a:t>תהליך המו"מ וגיבוש ההסכם </a:t>
            </a:r>
            <a:r>
              <a:rPr lang="he-IL" b="1" dirty="0"/>
              <a:t>חשוב לא פחות מהתכנון המפורט והביצוע</a:t>
            </a:r>
          </a:p>
          <a:p>
            <a:r>
              <a:rPr lang="he-IL" dirty="0"/>
              <a:t>התחום של הסכמי גג חדש יחסית ונמצא בהליך גיבוש ולימוד כל הזמן</a:t>
            </a:r>
          </a:p>
          <a:p>
            <a:r>
              <a:rPr lang="he-IL" dirty="0"/>
              <a:t>משרד הפנים עדיין לא ערוך לתת מענים בחומים של התקשרויות, העסקה וליווי תהליך המו"מ והביצוע</a:t>
            </a:r>
          </a:p>
          <a:p>
            <a:r>
              <a:rPr lang="he-IL" dirty="0"/>
              <a:t>הסכמי גג ימשיכו להיות כלי מרכזי של הממשלה במטרה להגדיל את היצע יחידות דיור למגורים</a:t>
            </a:r>
          </a:p>
          <a:p>
            <a:r>
              <a:rPr lang="he-IL" dirty="0"/>
              <a:t>הקמת שכונות ומתחמים היא אתגר ניהולי: עשרות יועצים, קבלנים וספקי שרות, מאות מיליוני ₪ תקציב, תאום עם עשרות רשויות ורגולטורים ופעילות על פני שנים</a:t>
            </a:r>
          </a:p>
        </p:txBody>
      </p:sp>
      <p:sp>
        <p:nvSpPr>
          <p:cNvPr id="4" name="מציין מיקום של כותרת תחתונה 3">
            <a:extLst>
              <a:ext uri="{FF2B5EF4-FFF2-40B4-BE49-F238E27FC236}">
                <a16:creationId xmlns:a16="http://schemas.microsoft.com/office/drawing/2014/main" id="{1121F45F-CB4F-C9D2-517D-B0E4051E2A10}"/>
              </a:ext>
            </a:extLst>
          </p:cNvPr>
          <p:cNvSpPr>
            <a:spLocks noGrp="1"/>
          </p:cNvSpPr>
          <p:nvPr>
            <p:ph type="ftr" sz="quarter" idx="11"/>
          </p:nvPr>
        </p:nvSpPr>
        <p:spPr>
          <a:xfrm>
            <a:off x="5661269" y="5556915"/>
            <a:ext cx="5938836" cy="309201"/>
          </a:xfrm>
        </p:spPr>
        <p:txBody>
          <a:bodyPr/>
          <a:lstStyle/>
          <a:p>
            <a:r>
              <a:rPr lang="he-IL" b="1" dirty="0">
                <a:solidFill>
                  <a:srgbClr val="C74B95"/>
                </a:solidFill>
                <a:cs typeface="+mj-cs"/>
              </a:rPr>
              <a:t>רון מוסקוביץ ניהול ייעוץ אסטרטגיה</a:t>
            </a:r>
          </a:p>
        </p:txBody>
      </p:sp>
    </p:spTree>
    <p:extLst>
      <p:ext uri="{BB962C8B-B14F-4D97-AF65-F5344CB8AC3E}">
        <p14:creationId xmlns:p14="http://schemas.microsoft.com/office/powerpoint/2010/main" val="259713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73F423-8807-80F5-3691-88704F1C9B6B}"/>
              </a:ext>
            </a:extLst>
          </p:cNvPr>
          <p:cNvSpPr>
            <a:spLocks noGrp="1"/>
          </p:cNvSpPr>
          <p:nvPr>
            <p:ph type="title"/>
          </p:nvPr>
        </p:nvSpPr>
        <p:spPr>
          <a:xfrm>
            <a:off x="5141342" y="804519"/>
            <a:ext cx="5913511" cy="1049235"/>
          </a:xfrm>
        </p:spPr>
        <p:txBody>
          <a:bodyPr/>
          <a:lstStyle/>
          <a:p>
            <a:r>
              <a:rPr lang="he-IL" dirty="0"/>
              <a:t>דוגמה להסכם גג קרית עקרון :</a:t>
            </a:r>
          </a:p>
        </p:txBody>
      </p:sp>
      <p:sp>
        <p:nvSpPr>
          <p:cNvPr id="4" name="מציין מיקום של כותרת תחתונה 3">
            <a:extLst>
              <a:ext uri="{FF2B5EF4-FFF2-40B4-BE49-F238E27FC236}">
                <a16:creationId xmlns:a16="http://schemas.microsoft.com/office/drawing/2014/main" id="{0683FCEC-D2E7-6381-F1AE-DF8A399F9EC7}"/>
              </a:ext>
            </a:extLst>
          </p:cNvPr>
          <p:cNvSpPr>
            <a:spLocks noGrp="1"/>
          </p:cNvSpPr>
          <p:nvPr>
            <p:ph type="ftr" sz="quarter" idx="11"/>
          </p:nvPr>
        </p:nvSpPr>
        <p:spPr>
          <a:xfrm>
            <a:off x="4935894" y="5744280"/>
            <a:ext cx="4615088" cy="309201"/>
          </a:xfrm>
        </p:spPr>
        <p:txBody>
          <a:bodyPr/>
          <a:lstStyle/>
          <a:p>
            <a:r>
              <a:rPr lang="he-IL" b="1" dirty="0">
                <a:solidFill>
                  <a:srgbClr val="C74B95"/>
                </a:solidFill>
                <a:cs typeface="+mj-cs"/>
              </a:rPr>
              <a:t>רון מוסקוביץ ניהול ייעוץ אסטרטגיה</a:t>
            </a:r>
          </a:p>
        </p:txBody>
      </p:sp>
      <p:pic>
        <p:nvPicPr>
          <p:cNvPr id="5" name="מציין מיקום תוכן 4">
            <a:extLst>
              <a:ext uri="{FF2B5EF4-FFF2-40B4-BE49-F238E27FC236}">
                <a16:creationId xmlns:a16="http://schemas.microsoft.com/office/drawing/2014/main" id="{0D046396-31FF-17B4-753C-BEE9C23C33F2}"/>
              </a:ext>
            </a:extLst>
          </p:cNvPr>
          <p:cNvPicPr>
            <a:picLocks noGrp="1" noChangeAspect="1"/>
          </p:cNvPicPr>
          <p:nvPr>
            <p:ph idx="1"/>
          </p:nvPr>
        </p:nvPicPr>
        <p:blipFill>
          <a:blip r:embed="rId2"/>
          <a:stretch>
            <a:fillRect/>
          </a:stretch>
        </p:blipFill>
        <p:spPr>
          <a:xfrm>
            <a:off x="378403" y="1853754"/>
            <a:ext cx="5384042" cy="2877735"/>
          </a:xfrm>
          <a:prstGeom prst="rect">
            <a:avLst/>
          </a:prstGeom>
        </p:spPr>
      </p:pic>
      <p:sp>
        <p:nvSpPr>
          <p:cNvPr id="9" name="תיבת טקסט 8">
            <a:extLst>
              <a:ext uri="{FF2B5EF4-FFF2-40B4-BE49-F238E27FC236}">
                <a16:creationId xmlns:a16="http://schemas.microsoft.com/office/drawing/2014/main" id="{EF8FECEE-C726-1DF2-1EDA-12A704FE5E27}"/>
              </a:ext>
            </a:extLst>
          </p:cNvPr>
          <p:cNvSpPr txBox="1"/>
          <p:nvPr/>
        </p:nvSpPr>
        <p:spPr>
          <a:xfrm>
            <a:off x="5995358" y="2135137"/>
            <a:ext cx="4684144" cy="2596352"/>
          </a:xfrm>
          <a:prstGeom prst="rect">
            <a:avLst/>
          </a:prstGeom>
          <a:noFill/>
        </p:spPr>
        <p:txBody>
          <a:bodyPr wrap="square">
            <a:spAutoFit/>
          </a:bodyPr>
          <a:lstStyle/>
          <a:p>
            <a:pPr algn="r" rtl="1">
              <a:lnSpc>
                <a:spcPct val="107000"/>
              </a:lnSpc>
              <a:spcAft>
                <a:spcPts val="800"/>
              </a:spcAft>
            </a:pPr>
            <a:r>
              <a:rPr lang="he-IL" sz="1800" b="1" kern="100" dirty="0">
                <a:effectLst/>
                <a:latin typeface="Calibri" panose="020F0502020204030204" pitchFamily="34" charset="0"/>
                <a:ea typeface="Calibri" panose="020F0502020204030204" pitchFamily="34" charset="0"/>
                <a:cs typeface="David" panose="020E0502060401010101" pitchFamily="34" charset="-79"/>
              </a:rPr>
              <a:t>נתונים תוכנית לשכונת שדות: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Arial" panose="020B060402020202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800" b="1" kern="100" dirty="0">
                <a:effectLst/>
                <a:latin typeface="Calibri" panose="020F0502020204030204" pitchFamily="34" charset="0"/>
                <a:ea typeface="Calibri" panose="020F0502020204030204" pitchFamily="34" charset="0"/>
                <a:cs typeface="David" panose="020E0502060401010101" pitchFamily="34" charset="-79"/>
              </a:rPr>
              <a:t>667 דונם שטח כל </a:t>
            </a:r>
            <a:r>
              <a:rPr lang="he-IL" sz="1800" b="1" kern="100" dirty="0" err="1">
                <a:effectLst/>
                <a:latin typeface="Calibri" panose="020F0502020204030204" pitchFamily="34" charset="0"/>
                <a:ea typeface="Calibri" panose="020F0502020204030204" pitchFamily="34" charset="0"/>
                <a:cs typeface="David" panose="020E0502060401010101" pitchFamily="34" charset="-79"/>
              </a:rPr>
              <a:t>התכנית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800" b="1" kern="100" dirty="0">
                <a:effectLst/>
                <a:latin typeface="Calibri" panose="020F0502020204030204" pitchFamily="34" charset="0"/>
                <a:ea typeface="Calibri" panose="020F0502020204030204" pitchFamily="34" charset="0"/>
                <a:cs typeface="David" panose="020E0502060401010101" pitchFamily="34" charset="-79"/>
              </a:rPr>
              <a:t>4500 דירות בנייה רוויה 200 דירות בעלות פרטית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800" b="1" kern="100" dirty="0">
                <a:effectLst/>
                <a:latin typeface="Calibri" panose="020F0502020204030204" pitchFamily="34" charset="0"/>
                <a:ea typeface="Calibri" panose="020F0502020204030204" pitchFamily="34" charset="0"/>
                <a:cs typeface="David" panose="020E0502060401010101" pitchFamily="34" charset="-79"/>
              </a:rPr>
              <a:t>שטח מוסדות ציבור - 16 אחוז</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800" b="1" kern="100" dirty="0">
                <a:effectLst/>
                <a:latin typeface="Calibri" panose="020F0502020204030204" pitchFamily="34" charset="0"/>
                <a:ea typeface="Calibri" panose="020F0502020204030204" pitchFamily="34" charset="0"/>
                <a:cs typeface="David" panose="020E0502060401010101" pitchFamily="34" charset="-79"/>
              </a:rPr>
              <a:t>שטח בינוי למגורים - 28 אחוז</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800" b="1" kern="100" dirty="0">
                <a:effectLst/>
                <a:latin typeface="Calibri" panose="020F0502020204030204" pitchFamily="34" charset="0"/>
                <a:ea typeface="Calibri" panose="020F0502020204030204" pitchFamily="34" charset="0"/>
                <a:cs typeface="David" panose="020E0502060401010101" pitchFamily="34" charset="-79"/>
              </a:rPr>
              <a:t>שטח מסחר ותעסוקה - 2 אחוז כ 12,000 מ"ר</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he-IL" sz="1800" b="1" kern="100" dirty="0">
                <a:effectLst/>
                <a:latin typeface="Calibri" panose="020F0502020204030204" pitchFamily="34" charset="0"/>
                <a:ea typeface="Calibri" panose="020F0502020204030204" pitchFamily="34" charset="0"/>
                <a:cs typeface="David" panose="020E0502060401010101" pitchFamily="34" charset="-79"/>
              </a:rPr>
              <a:t>שטחים פתוחים - 9 אחוזים</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097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8C6624-7004-9A97-37B0-F1FA4F496E33}"/>
              </a:ext>
            </a:extLst>
          </p:cNvPr>
          <p:cNvSpPr>
            <a:spLocks noGrp="1"/>
          </p:cNvSpPr>
          <p:nvPr>
            <p:ph type="title"/>
          </p:nvPr>
        </p:nvSpPr>
        <p:spPr>
          <a:xfrm>
            <a:off x="657726" y="804520"/>
            <a:ext cx="10820399" cy="863860"/>
          </a:xfrm>
        </p:spPr>
        <p:txBody>
          <a:bodyPr>
            <a:normAutofit/>
          </a:bodyPr>
          <a:lstStyle/>
          <a:p>
            <a:pPr algn="r" rtl="0"/>
            <a:r>
              <a:rPr lang="he-IL" b="1" dirty="0"/>
              <a:t>מעורבות הביקורת - 10 צעדים של הביקורת לקראת ובעת כניסה להסכם גג</a:t>
            </a:r>
          </a:p>
        </p:txBody>
      </p:sp>
      <p:sp>
        <p:nvSpPr>
          <p:cNvPr id="3" name="מציין מיקום תוכן 2">
            <a:extLst>
              <a:ext uri="{FF2B5EF4-FFF2-40B4-BE49-F238E27FC236}">
                <a16:creationId xmlns:a16="http://schemas.microsoft.com/office/drawing/2014/main" id="{8C08B360-2DA8-7345-26D8-F25BE2BDBC54}"/>
              </a:ext>
            </a:extLst>
          </p:cNvPr>
          <p:cNvSpPr>
            <a:spLocks noGrp="1"/>
          </p:cNvSpPr>
          <p:nvPr>
            <p:ph idx="1"/>
          </p:nvPr>
        </p:nvSpPr>
        <p:spPr>
          <a:xfrm>
            <a:off x="1" y="1834392"/>
            <a:ext cx="11887200" cy="3908682"/>
          </a:xfrm>
        </p:spPr>
        <p:txBody>
          <a:bodyPr>
            <a:noAutofit/>
          </a:bodyPr>
          <a:lstStyle/>
          <a:p>
            <a:pPr marL="342900" indent="-342900">
              <a:buFont typeface="+mj-lt"/>
              <a:buAutoNum type="arabicPeriod"/>
            </a:pPr>
            <a:r>
              <a:rPr lang="he-IL" sz="1400" b="1" dirty="0">
                <a:latin typeface="David" panose="020E0502060401010101" pitchFamily="34" charset="-79"/>
                <a:cs typeface="David" panose="020E0502060401010101" pitchFamily="34" charset="-79"/>
              </a:rPr>
              <a:t>הליך סטטוטורי </a:t>
            </a:r>
            <a:r>
              <a:rPr lang="he-IL" sz="1400" dirty="0">
                <a:latin typeface="David" panose="020E0502060401010101" pitchFamily="34" charset="-79"/>
                <a:cs typeface="David" panose="020E0502060401010101" pitchFamily="34" charset="-79"/>
              </a:rPr>
              <a:t>– הכרת ההליך הסטטוטורי, קראית </a:t>
            </a:r>
            <a:r>
              <a:rPr lang="he-IL" sz="1400" dirty="0" err="1">
                <a:latin typeface="David" panose="020E0502060401010101" pitchFamily="34" charset="-79"/>
                <a:cs typeface="David" panose="020E0502060401010101" pitchFamily="34" charset="-79"/>
              </a:rPr>
              <a:t>חוו"ד</a:t>
            </a:r>
            <a:r>
              <a:rPr lang="he-IL" sz="1400" dirty="0">
                <a:latin typeface="David" panose="020E0502060401010101" pitchFamily="34" charset="-79"/>
                <a:cs typeface="David" panose="020E0502060401010101" pitchFamily="34" charset="-79"/>
              </a:rPr>
              <a:t> של גורמי מקצוע מתחומי אדריכלות, תחבורה, סביבה, תשתיות. קריאת התנגדויות תחשיבים </a:t>
            </a:r>
            <a:r>
              <a:rPr lang="he-IL" sz="1400" dirty="0" err="1">
                <a:latin typeface="David" panose="020E0502060401010101" pitchFamily="34" charset="-79"/>
                <a:cs typeface="David" panose="020E0502060401010101" pitchFamily="34" charset="-79"/>
              </a:rPr>
              <a:t>ושמאויות</a:t>
            </a:r>
            <a:r>
              <a:rPr lang="he-IL" sz="1400" dirty="0">
                <a:latin typeface="David" panose="020E0502060401010101" pitchFamily="34" charset="-79"/>
                <a:cs typeface="David" panose="020E0502060401010101" pitchFamily="34" charset="-79"/>
              </a:rPr>
              <a:t>.</a:t>
            </a:r>
          </a:p>
          <a:p>
            <a:pPr marL="342900" indent="-342900">
              <a:buFont typeface="+mj-lt"/>
              <a:buAutoNum type="arabicPeriod"/>
            </a:pPr>
            <a:r>
              <a:rPr lang="he-IL" sz="1400" b="1" dirty="0">
                <a:latin typeface="David" panose="020E0502060401010101" pitchFamily="34" charset="-79"/>
                <a:cs typeface="David" panose="020E0502060401010101" pitchFamily="34" charset="-79"/>
              </a:rPr>
              <a:t>ללמוד מאחרים </a:t>
            </a:r>
            <a:r>
              <a:rPr lang="he-IL" sz="1400" dirty="0">
                <a:latin typeface="David" panose="020E0502060401010101" pitchFamily="34" charset="-79"/>
                <a:cs typeface="David" panose="020E0502060401010101" pitchFamily="34" charset="-79"/>
              </a:rPr>
              <a:t>– לימוד יסודי מרשויות שכבר נמצאות מספר שנים בתוך הסכם גג</a:t>
            </a:r>
          </a:p>
          <a:p>
            <a:pPr marL="342900" indent="-342900">
              <a:buFont typeface="+mj-lt"/>
              <a:buAutoNum type="arabicPeriod"/>
            </a:pPr>
            <a:r>
              <a:rPr lang="he-IL" sz="1400" b="1" dirty="0">
                <a:latin typeface="David" panose="020E0502060401010101" pitchFamily="34" charset="-79"/>
                <a:cs typeface="David" panose="020E0502060401010101" pitchFamily="34" charset="-79"/>
              </a:rPr>
              <a:t>הערכות יחידת הנדסה </a:t>
            </a:r>
            <a:r>
              <a:rPr lang="he-IL" sz="1400" dirty="0">
                <a:latin typeface="David" panose="020E0502060401010101" pitchFamily="34" charset="-79"/>
                <a:cs typeface="David" panose="020E0502060401010101" pitchFamily="34" charset="-79"/>
              </a:rPr>
              <a:t>- לבחון בזמן אמת הערכות הנדסה האם יש כ"א אמצעים ויועצים מתאימים? האם כל הדעות המקצועיות וההמלצות מוצגות למקבלי ההחלטות?</a:t>
            </a:r>
          </a:p>
          <a:p>
            <a:pPr marL="342900" indent="-342900">
              <a:buFont typeface="+mj-lt"/>
              <a:buAutoNum type="arabicPeriod"/>
            </a:pPr>
            <a:r>
              <a:rPr lang="he-IL" sz="1400" b="1" dirty="0">
                <a:latin typeface="David" panose="020E0502060401010101" pitchFamily="34" charset="-79"/>
                <a:cs typeface="David" panose="020E0502060401010101" pitchFamily="34" charset="-79"/>
              </a:rPr>
              <a:t>השפעת ההסכם על הרשות </a:t>
            </a:r>
            <a:r>
              <a:rPr lang="he-IL" sz="1400" dirty="0">
                <a:latin typeface="David" panose="020E0502060401010101" pitchFamily="34" charset="-79"/>
                <a:cs typeface="David" panose="020E0502060401010101" pitchFamily="34" charset="-79"/>
              </a:rPr>
              <a:t>- בחינה בלתי תלויה של השפעת ההסכם על הרשות. </a:t>
            </a:r>
          </a:p>
          <a:p>
            <a:pPr marL="342900" indent="-342900">
              <a:buFont typeface="+mj-lt"/>
              <a:buAutoNum type="arabicPeriod"/>
            </a:pPr>
            <a:r>
              <a:rPr lang="he-IL" sz="1400" b="1" dirty="0">
                <a:latin typeface="David" panose="020E0502060401010101" pitchFamily="34" charset="-79"/>
                <a:cs typeface="David" panose="020E0502060401010101" pitchFamily="34" charset="-79"/>
              </a:rPr>
              <a:t>בחינה של מענים לנקודות תורפה שמוכרים בהסכמי גג </a:t>
            </a:r>
            <a:r>
              <a:rPr lang="he-IL" sz="1400" dirty="0">
                <a:latin typeface="David" panose="020E0502060401010101" pitchFamily="34" charset="-79"/>
                <a:cs typeface="David" panose="020E0502060401010101" pitchFamily="34" charset="-79"/>
              </a:rPr>
              <a:t>– האם יש מודעות והערכות להעדר מקורות לבניית מבני ציבור בסטנדרט גבוה? לשינויים מהירים במחיר קרקע? האם מטפלים בפיתוח תשתיות-על קריטיות כגון </a:t>
            </a:r>
            <a:r>
              <a:rPr lang="he-IL" sz="1400" dirty="0" err="1">
                <a:latin typeface="David" panose="020E0502060401010101" pitchFamily="34" charset="-79"/>
                <a:cs typeface="David" panose="020E0502060401010101" pitchFamily="34" charset="-79"/>
              </a:rPr>
              <a:t>מט"שים</a:t>
            </a:r>
            <a:r>
              <a:rPr lang="he-IL" sz="1400" dirty="0">
                <a:latin typeface="David" panose="020E0502060401010101" pitchFamily="34" charset="-79"/>
                <a:cs typeface="David" panose="020E0502060401010101" pitchFamily="34" charset="-79"/>
              </a:rPr>
              <a:t> ומחלפים?</a:t>
            </a:r>
          </a:p>
          <a:p>
            <a:pPr marL="342900" indent="-342900">
              <a:buFont typeface="+mj-lt"/>
              <a:buAutoNum type="arabicPeriod"/>
            </a:pPr>
            <a:r>
              <a:rPr lang="he-IL" sz="1400" b="1" dirty="0">
                <a:latin typeface="David" panose="020E0502060401010101" pitchFamily="34" charset="-79"/>
                <a:cs typeface="David" panose="020E0502060401010101" pitchFamily="34" charset="-79"/>
              </a:rPr>
              <a:t>מקצועיות של ספקי השרות </a:t>
            </a:r>
            <a:r>
              <a:rPr lang="he-IL" sz="1400" dirty="0">
                <a:latin typeface="David" panose="020E0502060401010101" pitchFamily="34" charset="-79"/>
                <a:cs typeface="David" panose="020E0502060401010101" pitchFamily="34" charset="-79"/>
              </a:rPr>
              <a:t>- האם נשכרו אנשי מקצוע ראויים בתחומים השונים?</a:t>
            </a:r>
          </a:p>
          <a:p>
            <a:pPr marL="342900" indent="-342900">
              <a:buFont typeface="+mj-lt"/>
              <a:buAutoNum type="arabicPeriod"/>
            </a:pPr>
            <a:r>
              <a:rPr lang="he-IL" sz="1400" b="1" dirty="0">
                <a:latin typeface="David" panose="020E0502060401010101" pitchFamily="34" charset="-79"/>
                <a:cs typeface="David" panose="020E0502060401010101" pitchFamily="34" charset="-79"/>
              </a:rPr>
              <a:t>הערכות יחידות המועצה </a:t>
            </a:r>
            <a:r>
              <a:rPr lang="he-IL" sz="1400" dirty="0">
                <a:latin typeface="David" panose="020E0502060401010101" pitchFamily="34" charset="-79"/>
                <a:cs typeface="David" panose="020E0502060401010101" pitchFamily="34" charset="-79"/>
              </a:rPr>
              <a:t>- האם יחידות המועצה הרלוונטיות מעורבות ויודעות מה צפוי לרבות השינוי המבני שתעבור הרשות?</a:t>
            </a:r>
          </a:p>
          <a:p>
            <a:pPr marL="342900" indent="-342900">
              <a:buFont typeface="+mj-lt"/>
              <a:buAutoNum type="arabicPeriod"/>
            </a:pPr>
            <a:r>
              <a:rPr lang="he-IL" sz="1400" b="1" dirty="0">
                <a:latin typeface="David" panose="020E0502060401010101" pitchFamily="34" charset="-79"/>
                <a:cs typeface="David" panose="020E0502060401010101" pitchFamily="34" charset="-79"/>
              </a:rPr>
              <a:t>תאום נהלים ובקרה </a:t>
            </a:r>
            <a:r>
              <a:rPr lang="he-IL" sz="1400" dirty="0">
                <a:latin typeface="David" panose="020E0502060401010101" pitchFamily="34" charset="-79"/>
                <a:cs typeface="David" panose="020E0502060401010101" pitchFamily="34" charset="-79"/>
              </a:rPr>
              <a:t>- האם ישנה עבודת צוות ותאום במועצה ובמנהלת ויש גורם </a:t>
            </a:r>
            <a:r>
              <a:rPr lang="he-IL" sz="1400" dirty="0" err="1">
                <a:latin typeface="David" panose="020E0502060401010101" pitchFamily="34" charset="-79"/>
                <a:cs typeface="David" panose="020E0502060401010101" pitchFamily="34" charset="-79"/>
              </a:rPr>
              <a:t>מתכלל</a:t>
            </a:r>
            <a:r>
              <a:rPr lang="he-IL" sz="1400" dirty="0">
                <a:latin typeface="David" panose="020E0502060401010101" pitchFamily="34" charset="-79"/>
                <a:cs typeface="David" panose="020E0502060401010101" pitchFamily="34" charset="-79"/>
              </a:rPr>
              <a:t> שעוקב אחר קבלת החלטות בזמן ע"י הגורמים המתאימים ואחר תנועת הכספים?</a:t>
            </a:r>
          </a:p>
          <a:p>
            <a:pPr marL="342900" indent="-342900">
              <a:buFont typeface="+mj-lt"/>
              <a:buAutoNum type="arabicPeriod"/>
            </a:pPr>
            <a:r>
              <a:rPr lang="he-IL" sz="1400" b="1" dirty="0">
                <a:latin typeface="David" panose="020E0502060401010101" pitchFamily="34" charset="-79"/>
                <a:cs typeface="David" panose="020E0502060401010101" pitchFamily="34" charset="-79"/>
              </a:rPr>
              <a:t>שימוש במשאבי ההסכם </a:t>
            </a:r>
            <a:r>
              <a:rPr lang="he-IL" sz="1400" dirty="0">
                <a:latin typeface="David" panose="020E0502060401010101" pitchFamily="34" charset="-79"/>
                <a:cs typeface="David" panose="020E0502060401010101" pitchFamily="34" charset="-79"/>
              </a:rPr>
              <a:t>- האם המשאבים שהרשות מקבלת מופנים לצורך מימוש ההסכם או שיש זליגה לשוטף?</a:t>
            </a:r>
          </a:p>
          <a:p>
            <a:pPr marL="342900" indent="-342900">
              <a:buFont typeface="+mj-lt"/>
              <a:buAutoNum type="arabicPeriod"/>
            </a:pPr>
            <a:r>
              <a:rPr lang="he-IL" sz="1400" b="1" dirty="0">
                <a:latin typeface="David" panose="020E0502060401010101" pitchFamily="34" charset="-79"/>
                <a:cs typeface="David" panose="020E0502060401010101" pitchFamily="34" charset="-79"/>
              </a:rPr>
              <a:t>חוסנה של הרשות </a:t>
            </a:r>
            <a:r>
              <a:rPr lang="he-IL" sz="1400" dirty="0">
                <a:latin typeface="David" panose="020E0502060401010101" pitchFamily="34" charset="-79"/>
                <a:cs typeface="David" panose="020E0502060401010101" pitchFamily="34" charset="-79"/>
              </a:rPr>
              <a:t>- האם יש לרשות כריות בטחון למקרים של טעויות ותקלות?</a:t>
            </a:r>
          </a:p>
        </p:txBody>
      </p:sp>
      <p:sp>
        <p:nvSpPr>
          <p:cNvPr id="4" name="מציין מיקום של כותרת תחתונה 3">
            <a:extLst>
              <a:ext uri="{FF2B5EF4-FFF2-40B4-BE49-F238E27FC236}">
                <a16:creationId xmlns:a16="http://schemas.microsoft.com/office/drawing/2014/main" id="{62C20E0A-4A49-A76E-E567-0EBB495DD9CA}"/>
              </a:ext>
            </a:extLst>
          </p:cNvPr>
          <p:cNvSpPr>
            <a:spLocks noGrp="1"/>
          </p:cNvSpPr>
          <p:nvPr>
            <p:ph type="ftr" sz="quarter" idx="11"/>
          </p:nvPr>
        </p:nvSpPr>
        <p:spPr>
          <a:xfrm>
            <a:off x="5381894" y="5898879"/>
            <a:ext cx="5938836" cy="309201"/>
          </a:xfrm>
        </p:spPr>
        <p:txBody>
          <a:bodyPr/>
          <a:lstStyle/>
          <a:p>
            <a:r>
              <a:rPr lang="he-IL" b="1" dirty="0">
                <a:solidFill>
                  <a:srgbClr val="C74B95"/>
                </a:solidFill>
                <a:cs typeface="+mj-cs"/>
              </a:rPr>
              <a:t>רון מוסקוביץ ניהול ייעוץ אסטרטגיה</a:t>
            </a:r>
          </a:p>
        </p:txBody>
      </p:sp>
    </p:spTree>
    <p:extLst>
      <p:ext uri="{BB962C8B-B14F-4D97-AF65-F5344CB8AC3E}">
        <p14:creationId xmlns:p14="http://schemas.microsoft.com/office/powerpoint/2010/main" val="18012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2A0B5-3086-FE50-A912-042AC35DE8A5}"/>
              </a:ext>
            </a:extLst>
          </p:cNvPr>
          <p:cNvSpPr>
            <a:spLocks noGrp="1"/>
          </p:cNvSpPr>
          <p:nvPr>
            <p:ph type="title"/>
          </p:nvPr>
        </p:nvSpPr>
        <p:spPr>
          <a:xfrm>
            <a:off x="5959642" y="804520"/>
            <a:ext cx="2494548" cy="587136"/>
          </a:xfrm>
        </p:spPr>
        <p:txBody>
          <a:bodyPr>
            <a:normAutofit/>
          </a:bodyPr>
          <a:lstStyle/>
          <a:p>
            <a:r>
              <a:rPr lang="he-IL" b="1" dirty="0"/>
              <a:t>תמצית המלצות</a:t>
            </a:r>
          </a:p>
        </p:txBody>
      </p:sp>
      <p:sp>
        <p:nvSpPr>
          <p:cNvPr id="3" name="מציין מיקום תוכן 2">
            <a:extLst>
              <a:ext uri="{FF2B5EF4-FFF2-40B4-BE49-F238E27FC236}">
                <a16:creationId xmlns:a16="http://schemas.microsoft.com/office/drawing/2014/main" id="{6C2A7627-8BA6-0E30-079C-25652247168C}"/>
              </a:ext>
            </a:extLst>
          </p:cNvPr>
          <p:cNvSpPr>
            <a:spLocks noGrp="1"/>
          </p:cNvSpPr>
          <p:nvPr>
            <p:ph idx="1"/>
          </p:nvPr>
        </p:nvSpPr>
        <p:spPr>
          <a:xfrm>
            <a:off x="2579298" y="2015732"/>
            <a:ext cx="7875917" cy="3450613"/>
          </a:xfrm>
        </p:spPr>
        <p:txBody>
          <a:bodyPr>
            <a:normAutofit fontScale="92500" lnSpcReduction="20000"/>
          </a:bodyPr>
          <a:lstStyle/>
          <a:p>
            <a:r>
              <a:rPr lang="he-IL" dirty="0"/>
              <a:t>הקמת צוות היגוי ברשות מייד עם תחילת גיבוש </a:t>
            </a:r>
            <a:r>
              <a:rPr lang="he-IL" dirty="0" err="1"/>
              <a:t>תב"ע</a:t>
            </a:r>
            <a:r>
              <a:rPr lang="he-IL" dirty="0"/>
              <a:t> או תחילת מו"מ עם הממשלה. בצוות: מנכ"ל, גזבר, יועמ"ש ומהנדס ובראשו ראש הרשות. לצוות יש להוסיף יועץ מקצועי חיצוני מנוסה ובלתי תלוי, יועמ"ש בעל ניסיון בהסכמים עם הממשלה בתחום זה וכלכלן שיודע לעבד נתונים ולהציג משמעויות.</a:t>
            </a:r>
          </a:p>
          <a:p>
            <a:r>
              <a:rPr lang="he-IL" dirty="0"/>
              <a:t>על הרשות לבחון את </a:t>
            </a:r>
            <a:r>
              <a:rPr lang="he-IL" dirty="0" err="1"/>
              <a:t>התב"ע</a:t>
            </a:r>
            <a:r>
              <a:rPr lang="he-IL" dirty="0"/>
              <a:t> והיתכנות מימושה למול הצעת הממשלה ולהקפיד על בדיקת תשתיות – על כגון: </a:t>
            </a:r>
            <a:r>
              <a:rPr lang="he-IL" dirty="0" err="1"/>
              <a:t>מט"ש</a:t>
            </a:r>
            <a:r>
              <a:rPr lang="he-IL" dirty="0"/>
              <a:t>, כבישים ראשיים, הזנת מים וחשמל </a:t>
            </a:r>
          </a:p>
          <a:p>
            <a:r>
              <a:rPr lang="he-IL" dirty="0"/>
              <a:t>על הרשות לוודא מתן מענה לכל היישוב בגין מימוש ההסכם ובמיוחד שדרוג תשתיות-על ושכונות ישנות</a:t>
            </a:r>
          </a:p>
          <a:p>
            <a:r>
              <a:rPr lang="he-IL" dirty="0"/>
              <a:t>יש להקים מנהלת מקצועית, ליצור מבנה ארגוני ברור </a:t>
            </a:r>
            <a:r>
              <a:rPr lang="he-IL" b="1" dirty="0"/>
              <a:t>ולהגדיר תחומי פעולה וסמכויות </a:t>
            </a:r>
            <a:r>
              <a:rPr lang="he-IL" dirty="0"/>
              <a:t>בעיקר בקשרים עם גורמי חוץ</a:t>
            </a:r>
          </a:p>
        </p:txBody>
      </p:sp>
      <p:sp>
        <p:nvSpPr>
          <p:cNvPr id="4" name="מציין מיקום של כותרת תחתונה 3">
            <a:extLst>
              <a:ext uri="{FF2B5EF4-FFF2-40B4-BE49-F238E27FC236}">
                <a16:creationId xmlns:a16="http://schemas.microsoft.com/office/drawing/2014/main" id="{2CED14C6-809A-E133-3EF6-08AB54D61D34}"/>
              </a:ext>
            </a:extLst>
          </p:cNvPr>
          <p:cNvSpPr>
            <a:spLocks noGrp="1"/>
          </p:cNvSpPr>
          <p:nvPr>
            <p:ph type="ftr" sz="quarter" idx="11"/>
          </p:nvPr>
        </p:nvSpPr>
        <p:spPr>
          <a:xfrm>
            <a:off x="5484772" y="5466345"/>
            <a:ext cx="5938836" cy="309201"/>
          </a:xfrm>
        </p:spPr>
        <p:txBody>
          <a:bodyPr/>
          <a:lstStyle/>
          <a:p>
            <a:r>
              <a:rPr lang="he-IL" b="1" dirty="0">
                <a:solidFill>
                  <a:srgbClr val="C74B95"/>
                </a:solidFill>
                <a:cs typeface="+mj-cs"/>
              </a:rPr>
              <a:t>רון מוסקוביץ ניהול ייעוץ אסטרטגיה</a:t>
            </a:r>
          </a:p>
        </p:txBody>
      </p:sp>
    </p:spTree>
    <p:extLst>
      <p:ext uri="{BB962C8B-B14F-4D97-AF65-F5344CB8AC3E}">
        <p14:creationId xmlns:p14="http://schemas.microsoft.com/office/powerpoint/2010/main" val="3282763948"/>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גלריה">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224</TotalTime>
  <Words>844</Words>
  <Application>Microsoft Office PowerPoint</Application>
  <PresentationFormat>מסך רחב</PresentationFormat>
  <Paragraphs>63</Paragraphs>
  <Slides>9</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9</vt:i4>
      </vt:variant>
    </vt:vector>
  </HeadingPairs>
  <TitlesOfParts>
    <vt:vector size="16" baseType="lpstr">
      <vt:lpstr>Arial</vt:lpstr>
      <vt:lpstr>Calibri</vt:lpstr>
      <vt:lpstr>David</vt:lpstr>
      <vt:lpstr>Gill Sans MT</vt:lpstr>
      <vt:lpstr>Symbol</vt:lpstr>
      <vt:lpstr>Wingdings</vt:lpstr>
      <vt:lpstr>גלריה</vt:lpstr>
      <vt:lpstr>הסכם גג ברשות מקומית</vt:lpstr>
      <vt:lpstr>הסכם גג? מה זה? </vt:lpstr>
      <vt:lpstr>כדאי לרשות? טוב לממשלה? איך משפיע על התושבים? </vt:lpstr>
      <vt:lpstr>מהם תחומי המומחיות שנדרשים לקידום וביצוע הסכם גג?</vt:lpstr>
      <vt:lpstr>מה אמורה לעשות מנהלת הסכם הגג? פשוט לבנות רובע או שכונה?  </vt:lpstr>
      <vt:lpstr>מסקנות ותובנות </vt:lpstr>
      <vt:lpstr>דוגמה להסכם גג קרית עקרון :</vt:lpstr>
      <vt:lpstr>מעורבות הביקורת - 10 צעדים של הביקורת לקראת ובעת כניסה להסכם גג</vt:lpstr>
      <vt:lpstr>תמצית המלצות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Ron</dc:creator>
  <cp:lastModifiedBy>Ron</cp:lastModifiedBy>
  <cp:revision>29</cp:revision>
  <dcterms:created xsi:type="dcterms:W3CDTF">2023-03-21T12:08:42Z</dcterms:created>
  <dcterms:modified xsi:type="dcterms:W3CDTF">2023-08-28T13:11:01Z</dcterms:modified>
</cp:coreProperties>
</file>