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7" r:id="rId5"/>
    <p:sldId id="295" r:id="rId6"/>
    <p:sldId id="316" r:id="rId7"/>
    <p:sldId id="311" r:id="rId8"/>
    <p:sldId id="312" r:id="rId9"/>
    <p:sldId id="310" r:id="rId10"/>
    <p:sldId id="288" r:id="rId11"/>
    <p:sldId id="296" r:id="rId12"/>
    <p:sldId id="313" r:id="rId13"/>
    <p:sldId id="314" r:id="rId14"/>
    <p:sldId id="297" r:id="rId15"/>
    <p:sldId id="309" r:id="rId16"/>
    <p:sldId id="298" r:id="rId17"/>
    <p:sldId id="268" r:id="rId18"/>
    <p:sldId id="274" r:id="rId19"/>
    <p:sldId id="275" r:id="rId20"/>
    <p:sldId id="293" r:id="rId21"/>
    <p:sldId id="315" r:id="rId22"/>
    <p:sldId id="301" r:id="rId23"/>
    <p:sldId id="302" r:id="rId24"/>
    <p:sldId id="304" r:id="rId25"/>
    <p:sldId id="317" r:id="rId26"/>
    <p:sldId id="303" r:id="rId27"/>
    <p:sldId id="305" r:id="rId28"/>
    <p:sldId id="306" r:id="rId29"/>
    <p:sldId id="300" r:id="rId30"/>
  </p:sldIdLst>
  <p:sldSz cx="12192000" cy="6858000"/>
  <p:notesSz cx="6858000" cy="9144000"/>
  <p:defaultTextStyle>
    <a:defPPr algn="r" rtl="1"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orient="horz" pos="3792" userDrawn="1">
          <p15:clr>
            <a:srgbClr val="A4A3A4"/>
          </p15:clr>
        </p15:guide>
        <p15:guide id="4" orient="horz" pos="336" userDrawn="1">
          <p15:clr>
            <a:srgbClr val="A4A3A4"/>
          </p15:clr>
        </p15:guide>
        <p15:guide id="5" orient="horz" pos="1920" userDrawn="1">
          <p15:clr>
            <a:srgbClr val="A4A3A4"/>
          </p15:clr>
        </p15:guide>
        <p15:guide id="6" orient="horz" pos="3984" userDrawn="1">
          <p15:clr>
            <a:srgbClr val="A4A3A4"/>
          </p15:clr>
        </p15:guide>
        <p15:guide id="7" orient="horz" pos="1152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671" userDrawn="1">
          <p15:clr>
            <a:srgbClr val="A4A3A4"/>
          </p15:clr>
        </p15:guide>
        <p15:guide id="10" pos="7009" userDrawn="1">
          <p15:clr>
            <a:srgbClr val="A4A3A4"/>
          </p15:clr>
        </p15:guide>
        <p15:guide id="11" pos="6144" userDrawn="1">
          <p15:clr>
            <a:srgbClr val="A4A3A4"/>
          </p15:clr>
        </p15:guide>
        <p15:guide id="12" pos="3264" userDrawn="1">
          <p15:clr>
            <a:srgbClr val="A4A3A4"/>
          </p15:clr>
        </p15:guide>
        <p15:guide id="13" pos="7393" userDrawn="1">
          <p15:clr>
            <a:srgbClr val="A4A3A4"/>
          </p15:clr>
        </p15:guide>
        <p15:guide id="14" pos="3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004"/>
    <a:srgbClr val="FF0000"/>
    <a:srgbClr val="FDAB59"/>
    <a:srgbClr val="B55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13" autoAdjust="0"/>
    <p:restoredTop sz="86502" autoAdjust="0"/>
  </p:normalViewPr>
  <p:slideViewPr>
    <p:cSldViewPr showGuides="1">
      <p:cViewPr varScale="1">
        <p:scale>
          <a:sx n="72" d="100"/>
          <a:sy n="72" d="100"/>
        </p:scale>
        <p:origin x="2069" y="58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40"/>
        <p:guide pos="671"/>
        <p:guide pos="7009"/>
        <p:guide pos="6144"/>
        <p:guide pos="3264"/>
        <p:guide pos="7393"/>
        <p:guide pos="3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90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07E57B1D-ED55-420F-B2FB-441817182F75}" type="datetime1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י"ח/אלול/תשפ"ג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CA4CBEF8-5CDE-472B-839B-B8BB0C881006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41A4A6D-E374-4193-9945-2A00E1936492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he-IL" noProof="0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 flipH="1"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he-IL" noProof="0" dirty="0"/>
              <a:t>לחץ כדי לערוך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6BB98AFB-CB0D-4DFE-87B9-B4B0D0DE73CD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10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27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11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260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12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455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13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47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14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19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15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740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16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8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17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448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18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90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19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3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50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20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57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21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2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22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248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23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003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24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79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25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23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B98AFB-CB0D-4DFE-87B9-B4B0D0DE73CD}" type="slidenum">
              <a:rPr lang="he-IL" smtClean="0"/>
              <a:pPr algn="l"/>
              <a:t>3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42370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4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25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5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6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9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7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26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8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22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 rtlCol="1"/>
          <a:lstStyle/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rtlCol="1"/>
          <a:lstStyle/>
          <a:p>
            <a:pPr algn="l" rtl="1"/>
            <a:fld id="{6BB98AFB-CB0D-4DFE-87B9-B4B0D0DE73CD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9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1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 flipH="1">
            <a:off x="6096002" y="533402"/>
            <a:ext cx="5030511" cy="2514601"/>
          </a:xfrm>
        </p:spPr>
        <p:txBody>
          <a:bodyPr rtlCol="1">
            <a:normAutofit/>
          </a:bodyPr>
          <a:lstStyle>
            <a:lvl1pPr algn="r" rtl="1">
              <a:defRPr sz="4000">
                <a:solidFill>
                  <a:schemeClr val="accent1"/>
                </a:solidFill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 flipH="1">
            <a:off x="6096003" y="3403600"/>
            <a:ext cx="5030511" cy="1397000"/>
          </a:xfrm>
        </p:spPr>
        <p:txBody>
          <a:bodyPr rtlCol="1">
            <a:normAutofit/>
          </a:bodyPr>
          <a:lstStyle>
            <a:lvl1pPr marL="0" indent="0" algn="r" rtl="1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1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5471951" y="6432557"/>
            <a:ext cx="5654560" cy="273049"/>
          </a:xfrm>
        </p:spPr>
        <p:txBody>
          <a:bodyPr rtlCol="1"/>
          <a:lstStyle>
            <a:lvl1pPr algn="r" rtl="1">
              <a:defRPr>
                <a:effectLst/>
              </a:defRPr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3885627" y="6432557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519AD7F5-6D49-445B-BA23-829CED4FD413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432557"/>
            <a:ext cx="1219519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AAEAE4A8-A6E5-453E-B946-FB774B73F48C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2437447" y="533400"/>
            <a:ext cx="8689064" cy="10668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/>
          </p:nvPr>
        </p:nvSpPr>
        <p:spPr>
          <a:xfrm flipH="1">
            <a:off x="2437447" y="1828800"/>
            <a:ext cx="8689064" cy="4191000"/>
          </a:xfrm>
        </p:spPr>
        <p:txBody>
          <a:bodyPr vert="eaVert"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2414B646-BDC6-4E37-8CE2-70C709978F04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AAEAE4A8-A6E5-453E-B946-FB774B73F48C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 flipH="1">
            <a:off x="1065491" y="533400"/>
            <a:ext cx="2362816" cy="5486400"/>
          </a:xfrm>
        </p:spPr>
        <p:txBody>
          <a:bodyPr vert="vert270"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/>
          </p:nvPr>
        </p:nvSpPr>
        <p:spPr>
          <a:xfrm flipH="1">
            <a:off x="3656965" y="533400"/>
            <a:ext cx="7469544" cy="5486400"/>
          </a:xfrm>
        </p:spPr>
        <p:txBody>
          <a:bodyPr vert="vert270"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28EAD7C0-E206-47B9-B616-9683F126BAF8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AAEAE4A8-A6E5-453E-B946-FB774B73F48C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2437447" y="533400"/>
            <a:ext cx="8689064" cy="10668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2437447" y="1828800"/>
            <a:ext cx="8689064" cy="4191000"/>
          </a:xfrm>
        </p:spPr>
        <p:txBody>
          <a:bodyPr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D2AE8549-7BF1-41FF-A6E0-41FFEACBE338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algn="l"/>
            <a:fld id="{AAEAE4A8-A6E5-453E-B946-FB774B73F48C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2437447" y="533400"/>
            <a:ext cx="8689063" cy="2286000"/>
          </a:xfrm>
        </p:spPr>
        <p:txBody>
          <a:bodyPr rtlCol="1" anchor="b">
            <a:normAutofit/>
          </a:bodyPr>
          <a:lstStyle>
            <a:lvl1pPr algn="r" rtl="1">
              <a:defRPr sz="5400" b="1" cap="none" baseline="0"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 flipH="1">
            <a:off x="2437447" y="3124200"/>
            <a:ext cx="8689063" cy="1371600"/>
          </a:xfrm>
        </p:spPr>
        <p:txBody>
          <a:bodyPr rtlCol="1" anchor="t">
            <a:normAutofit/>
          </a:bodyPr>
          <a:lstStyle>
            <a:lvl1pPr marL="0" indent="0" algn="r" rtl="1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2823C06D-E1ED-4FB6-8EB0-F526BAF13729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AAEAE4A8-A6E5-453E-B946-FB774B73F48C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2437447" y="533400"/>
            <a:ext cx="8689064" cy="10668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 flipH="1">
            <a:off x="6873446" y="1828800"/>
            <a:ext cx="4253068" cy="4191000"/>
          </a:xfrm>
        </p:spPr>
        <p:txBody>
          <a:bodyPr rtlCol="1">
            <a:normAutofit/>
          </a:bodyPr>
          <a:lstStyle>
            <a:lvl1pPr algn="r" rtl="1">
              <a:defRPr sz="2000"/>
            </a:lvl1pPr>
            <a:lvl2pPr algn="r" rtl="1">
              <a:defRPr sz="1800"/>
            </a:lvl2pPr>
            <a:lvl3pPr algn="r" rtl="1">
              <a:defRPr sz="16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 flipH="1">
            <a:off x="2472914" y="1828800"/>
            <a:ext cx="4253068" cy="4191000"/>
          </a:xfrm>
        </p:spPr>
        <p:txBody>
          <a:bodyPr rtlCol="1">
            <a:normAutofit/>
          </a:bodyPr>
          <a:lstStyle>
            <a:lvl1pPr algn="r" rtl="1">
              <a:defRPr sz="2000"/>
            </a:lvl1pPr>
            <a:lvl2pPr algn="r" rtl="1">
              <a:defRPr sz="1800"/>
            </a:lvl2pPr>
            <a:lvl3pPr algn="r" rtl="1">
              <a:defRPr sz="16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EF9891D0-3FAF-440A-8107-25FDABB41AAC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AAEAE4A8-A6E5-453E-B946-FB774B73F48C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2437450" y="533400"/>
            <a:ext cx="8689065" cy="10668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 flipH="1">
            <a:off x="6873443" y="1828805"/>
            <a:ext cx="4253068" cy="685801"/>
          </a:xfrm>
        </p:spPr>
        <p:txBody>
          <a:bodyPr rtlCol="1" anchor="ctr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000" b="0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 flipH="1">
            <a:off x="6873443" y="2590800"/>
            <a:ext cx="4253068" cy="3429000"/>
          </a:xfrm>
        </p:spPr>
        <p:txBody>
          <a:bodyPr rtlCol="1">
            <a:normAutofit/>
          </a:bodyPr>
          <a:lstStyle>
            <a:lvl1pPr algn="r" rtl="1">
              <a:defRPr sz="2000"/>
            </a:lvl1pPr>
            <a:lvl2pPr algn="r" rtl="1">
              <a:defRPr sz="1800"/>
            </a:lvl2pPr>
            <a:lvl3pPr algn="r" rtl="1">
              <a:defRPr sz="16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 flipH="1">
            <a:off x="2437450" y="1828805"/>
            <a:ext cx="4253068" cy="685801"/>
          </a:xfrm>
        </p:spPr>
        <p:txBody>
          <a:bodyPr rtlCol="1" anchor="ctr">
            <a:normAutofit/>
          </a:bodyPr>
          <a:lstStyle>
            <a:lvl1pPr marL="0" indent="0" algn="r" rtl="1">
              <a:spcBef>
                <a:spcPts val="0"/>
              </a:spcBef>
              <a:buNone/>
              <a:defRPr sz="2000" b="0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 flipH="1">
            <a:off x="2437450" y="2590800"/>
            <a:ext cx="4253068" cy="3429000"/>
          </a:xfrm>
        </p:spPr>
        <p:txBody>
          <a:bodyPr rtlCol="1">
            <a:normAutofit/>
          </a:bodyPr>
          <a:lstStyle>
            <a:lvl1pPr algn="r" rtl="1">
              <a:defRPr sz="2000"/>
            </a:lvl1pPr>
            <a:lvl2pPr algn="r" rtl="1">
              <a:defRPr sz="1800"/>
            </a:lvl2pPr>
            <a:lvl3pPr algn="r" rtl="1">
              <a:defRPr sz="16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EB337441-FBB3-4968-A34D-F727DE4F5902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algn="l"/>
            <a:fld id="{AAEAE4A8-A6E5-453E-B946-FB774B73F48C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2437447" y="533400"/>
            <a:ext cx="8689064" cy="10668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183C1A82-C11C-4F36-8D57-3FEFE5D69CBB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AAEAE4A8-A6E5-453E-B946-FB774B73F48C}" type="slidenum">
              <a:rPr lang="he-IL" noProof="0" smtClean="0"/>
              <a:pPr/>
              <a:t>‹#›</a:t>
            </a:fld>
            <a:endParaRPr lang="he-IL" noProof="0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28A13D2E-2C8F-4C6E-850A-ED09F19C4688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AAEAE4A8-A6E5-453E-B946-FB774B73F48C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7010637" y="533400"/>
            <a:ext cx="4115872" cy="1524000"/>
          </a:xfrm>
        </p:spPr>
        <p:txBody>
          <a:bodyPr rtlCol="1" anchor="b">
            <a:normAutofit/>
          </a:bodyPr>
          <a:lstStyle>
            <a:lvl1pPr algn="r" rtl="1">
              <a:defRPr sz="3600" b="1"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455731" y="533400"/>
            <a:ext cx="5868928" cy="5486400"/>
          </a:xfrm>
        </p:spPr>
        <p:txBody>
          <a:bodyPr rtlCol="1">
            <a:normAutofit/>
          </a:bodyPr>
          <a:lstStyle>
            <a:lvl1pPr algn="r" rtl="1">
              <a:defRPr sz="2000"/>
            </a:lvl1pPr>
            <a:lvl2pPr algn="r" rtl="1">
              <a:defRPr sz="1800"/>
            </a:lvl2pPr>
            <a:lvl3pPr algn="r" rtl="1">
              <a:defRPr sz="16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 flipH="1">
            <a:off x="7010637" y="2209800"/>
            <a:ext cx="4115872" cy="3810000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 flipH="1">
            <a:off x="5471951" y="6155273"/>
            <a:ext cx="5654560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 dirty="0"/>
              <a:t>הוסף כותרת תחתונה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 flipH="1">
            <a:off x="3885627" y="6155273"/>
            <a:ext cx="1371957" cy="273049"/>
          </a:xfrm>
        </p:spPr>
        <p:txBody>
          <a:bodyPr rtlCol="1"/>
          <a:lstStyle>
            <a:lvl1pPr algn="l" rtl="1">
              <a:defRPr/>
            </a:lvl1pPr>
          </a:lstStyle>
          <a:p>
            <a:fld id="{3D97594D-5936-48DB-9BE6-F1A8183B501C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 flipH="1">
            <a:off x="2437450" y="6155273"/>
            <a:ext cx="1219519" cy="273049"/>
          </a:xfrm>
        </p:spPr>
        <p:txBody>
          <a:bodyPr rtlCol="1"/>
          <a:lstStyle>
            <a:lvl1pPr algn="r" rtl="1">
              <a:defRPr/>
            </a:lvl1pPr>
          </a:lstStyle>
          <a:p>
            <a:pPr algn="l"/>
            <a:fld id="{AAEAE4A8-A6E5-453E-B946-FB774B73F48C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7010637" y="533400"/>
            <a:ext cx="4115872" cy="1524000"/>
          </a:xfrm>
        </p:spPr>
        <p:txBody>
          <a:bodyPr rtlCol="1" anchor="b">
            <a:noAutofit/>
          </a:bodyPr>
          <a:lstStyle>
            <a:lvl1pPr algn="r" rtl="1">
              <a:defRPr sz="3600" b="1"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של תמונה 2" descr="מציין מיקום ריק להוספת תמונה. לחץ על מציין המיקום ובחר את התמונה שברצונך להוסיף"/>
          <p:cNvSpPr>
            <a:spLocks noGrp="1"/>
          </p:cNvSpPr>
          <p:nvPr>
            <p:ph type="pic" idx="1"/>
          </p:nvPr>
        </p:nvSpPr>
        <p:spPr>
          <a:xfrm flipH="1">
            <a:off x="542985" y="533400"/>
            <a:ext cx="578167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1">
            <a:normAutofit/>
          </a:bodyPr>
          <a:lstStyle>
            <a:lvl1pPr marL="0" indent="0" algn="ctr" rtl="1">
              <a:buNone/>
              <a:defRPr sz="2400"/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he-IL" noProof="0"/>
              <a:t>לחץ על הסמל כדי להוסיף תמונה</a:t>
            </a:r>
            <a:endParaRPr lang="he-IL" noProof="0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 flipH="1">
            <a:off x="7010637" y="2209800"/>
            <a:ext cx="4115872" cy="3810000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alphaModFix amt="14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 bwMode="auto">
          <a:xfrm flipH="1">
            <a:off x="2437447" y="533400"/>
            <a:ext cx="8689064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/>
          <a:p>
            <a:pPr rtl="1"/>
            <a:r>
              <a:rPr lang="he-IL" noProof="0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 flipH="1">
            <a:off x="2437447" y="1828800"/>
            <a:ext cx="8689064" cy="41910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he-IL" noProof="0" dirty="0"/>
              <a:t>לחץ כדי לערוך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 flipH="1">
            <a:off x="5471951" y="6155273"/>
            <a:ext cx="5654560" cy="273049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noProof="0" dirty="0"/>
              <a:t>הוסף כותרת תחתונה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 flipH="1">
            <a:off x="3885627" y="6155273"/>
            <a:ext cx="1371957" cy="273049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9FBC27A3-84F8-47E8-8BAB-DAD451743CAF}" type="datetime1">
              <a:rPr lang="he-IL" smtClean="0"/>
              <a:pPr/>
              <a:t>י"ח/אלול/תשפ"ג</a:t>
            </a:fld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 flipH="1">
            <a:off x="2437450" y="6155273"/>
            <a:ext cx="1219519" cy="273049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AAEAE4A8-A6E5-453E-B946-FB774B73F48C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r" defTabSz="914400" rtl="1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r" defTabSz="914400" rtl="1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777240" indent="-182880" algn="r" defTabSz="914400" rtl="1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960120" indent="-182880" algn="r" defTabSz="914400" rtl="1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097280" indent="-137160" algn="r" defTabSz="914400" rtl="1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234440" indent="-137160" algn="r" defTabSz="914400" rtl="1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r" defTabSz="914400" rtl="1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r" defTabSz="914400" rtl="1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r" defTabSz="914400" rtl="1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96DD2388-79B4-FE8A-D64D-72238BE4DB9F}"/>
              </a:ext>
            </a:extLst>
          </p:cNvPr>
          <p:cNvSpPr/>
          <p:nvPr/>
        </p:nvSpPr>
        <p:spPr>
          <a:xfrm>
            <a:off x="4871864" y="620688"/>
            <a:ext cx="7176120" cy="2350027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type="subTitle" idx="1"/>
          </p:nvPr>
        </p:nvSpPr>
        <p:spPr>
          <a:xfrm flipH="1">
            <a:off x="5036751" y="1052736"/>
            <a:ext cx="6696744" cy="1397000"/>
          </a:xfrm>
        </p:spPr>
        <p:txBody>
          <a:bodyPr rtlCol="1">
            <a:normAutofit/>
          </a:bodyPr>
          <a:lstStyle/>
          <a:p>
            <a:pPr algn="ctr" rtl="1"/>
            <a:r>
              <a:rPr lang="he-IL" sz="4000" dirty="0">
                <a:solidFill>
                  <a:schemeClr val="bg1"/>
                </a:solidFill>
              </a:rPr>
              <a:t>ניהול ביקורת </a:t>
            </a:r>
            <a:r>
              <a:rPr lang="he-IL" sz="4000" dirty="0" err="1">
                <a:solidFill>
                  <a:schemeClr val="bg1"/>
                </a:solidFill>
              </a:rPr>
              <a:t>לפרויקטי</a:t>
            </a:r>
            <a:r>
              <a:rPr lang="he-IL" sz="4000" dirty="0">
                <a:solidFill>
                  <a:schemeClr val="bg1"/>
                </a:solidFill>
              </a:rPr>
              <a:t> בניה</a:t>
            </a:r>
            <a:br>
              <a:rPr lang="he-IL" sz="4000" dirty="0">
                <a:solidFill>
                  <a:schemeClr val="bg1"/>
                </a:solidFill>
              </a:rPr>
            </a:br>
            <a:r>
              <a:rPr lang="he-IL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D258182E-08FF-4B01-B306-A409C82304AB}"/>
              </a:ext>
            </a:extLst>
          </p:cNvPr>
          <p:cNvSpPr txBox="1">
            <a:spLocks/>
          </p:cNvSpPr>
          <p:nvPr/>
        </p:nvSpPr>
        <p:spPr>
          <a:xfrm flipH="1">
            <a:off x="6744072" y="1939718"/>
            <a:ext cx="3744411" cy="770508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 fontScale="55000" lnSpcReduction="20000"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e-IL" sz="4500" b="1" dirty="0">
                <a:solidFill>
                  <a:schemeClr val="bg1"/>
                </a:solidFill>
              </a:rPr>
              <a:t>אדריכל צביקה אל-עז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 </a:t>
            </a:r>
            <a:endParaRPr lang="he-IL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AB8A1A5-3F6E-AA17-404C-B7220A23AF68}"/>
              </a:ext>
            </a:extLst>
          </p:cNvPr>
          <p:cNvSpPr txBox="1">
            <a:spLocks/>
          </p:cNvSpPr>
          <p:nvPr/>
        </p:nvSpPr>
        <p:spPr bwMode="auto">
          <a:xfrm flipH="1">
            <a:off x="6294808" y="3399065"/>
            <a:ext cx="4752528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he-IL" sz="4400" b="0" dirty="0">
                <a:solidFill>
                  <a:schemeClr val="bg1"/>
                </a:solidFill>
              </a:rPr>
              <a:t>ניגוד אינטרסים בעניין</a:t>
            </a:r>
          </a:p>
          <a:p>
            <a:pPr algn="ctr"/>
            <a:r>
              <a:rPr lang="he-IL" sz="4400" b="0" dirty="0">
                <a:solidFill>
                  <a:schemeClr val="bg1"/>
                </a:solidFill>
              </a:rPr>
              <a:t>שכר הטרחה של חברות</a:t>
            </a:r>
          </a:p>
          <a:p>
            <a:pPr algn="ctr"/>
            <a:r>
              <a:rPr lang="he-IL" sz="4400" b="0" dirty="0">
                <a:solidFill>
                  <a:schemeClr val="bg1"/>
                </a:solidFill>
              </a:rPr>
              <a:t>הניהול והפיקוח</a:t>
            </a:r>
          </a:p>
        </p:txBody>
      </p:sp>
      <p:sp>
        <p:nvSpPr>
          <p:cNvPr id="5" name="כותרת 4">
            <a:extLst>
              <a:ext uri="{FF2B5EF4-FFF2-40B4-BE49-F238E27FC236}">
                <a16:creationId xmlns:a16="http://schemas.microsoft.com/office/drawing/2014/main" id="{A757D8DC-C892-8CD7-05DE-9CFEEBFC3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72EA6054-1D0F-1969-C72A-B70262B69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32" y="733046"/>
            <a:ext cx="5447046" cy="48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7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292506" y="1806770"/>
            <a:ext cx="7136487" cy="1066800"/>
          </a:xfrm>
        </p:spPr>
        <p:txBody>
          <a:bodyPr rtlCol="1">
            <a:noAutofit/>
          </a:bodyPr>
          <a:lstStyle/>
          <a:p>
            <a:pPr algn="ctr" rtl="1"/>
            <a:r>
              <a:rPr lang="he-IL" sz="5400" b="0" dirty="0">
                <a:solidFill>
                  <a:schemeClr val="bg1"/>
                </a:solidFill>
              </a:rPr>
              <a:t>בזבוז כספים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2E7BC4C-FE8D-984F-7948-E6353B033F6D}"/>
              </a:ext>
            </a:extLst>
          </p:cNvPr>
          <p:cNvSpPr txBox="1">
            <a:spLocks/>
          </p:cNvSpPr>
          <p:nvPr/>
        </p:nvSpPr>
        <p:spPr bwMode="auto">
          <a:xfrm flipH="1">
            <a:off x="4266560" y="680329"/>
            <a:ext cx="7136487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5400" b="0" dirty="0">
                <a:solidFill>
                  <a:schemeClr val="bg1"/>
                </a:solidFill>
              </a:rPr>
              <a:t>התוצאות:</a:t>
            </a:r>
          </a:p>
        </p:txBody>
      </p:sp>
      <p:pic>
        <p:nvPicPr>
          <p:cNvPr id="5" name="תמונה 4" descr="תמונה שמכילה זיהום, בחוץ, אשפה, פח אשפה&#10;&#10;התיאור נוצר באופן אוטומטי">
            <a:extLst>
              <a:ext uri="{FF2B5EF4-FFF2-40B4-BE49-F238E27FC236}">
                <a16:creationId xmlns:a16="http://schemas.microsoft.com/office/drawing/2014/main" id="{A89355D2-7B34-2ACE-6682-AFEEDA613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74" y="951106"/>
            <a:ext cx="4462932" cy="44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292506" y="1806770"/>
            <a:ext cx="7136487" cy="1066800"/>
          </a:xfrm>
        </p:spPr>
        <p:txBody>
          <a:bodyPr rtlCol="1">
            <a:noAutofit/>
          </a:bodyPr>
          <a:lstStyle/>
          <a:p>
            <a:pPr algn="ctr" rtl="1"/>
            <a:r>
              <a:rPr lang="he-IL" sz="5400" b="0" dirty="0">
                <a:solidFill>
                  <a:schemeClr val="bg1"/>
                </a:solidFill>
              </a:rPr>
              <a:t>עיכוב </a:t>
            </a:r>
            <a:r>
              <a:rPr lang="he-IL" sz="5400" b="0" dirty="0" err="1">
                <a:solidFill>
                  <a:schemeClr val="bg1"/>
                </a:solidFill>
              </a:rPr>
              <a:t>בלו"ז</a:t>
            </a:r>
            <a:endParaRPr lang="he-IL" sz="5400" b="0" dirty="0">
              <a:solidFill>
                <a:schemeClr val="bg1"/>
              </a:solidFill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2E7BC4C-FE8D-984F-7948-E6353B033F6D}"/>
              </a:ext>
            </a:extLst>
          </p:cNvPr>
          <p:cNvSpPr txBox="1">
            <a:spLocks/>
          </p:cNvSpPr>
          <p:nvPr/>
        </p:nvSpPr>
        <p:spPr bwMode="auto">
          <a:xfrm flipH="1">
            <a:off x="4266560" y="680329"/>
            <a:ext cx="7136487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5400" b="0" dirty="0">
                <a:solidFill>
                  <a:schemeClr val="bg1"/>
                </a:solidFill>
              </a:rPr>
              <a:t>התוצאות:</a:t>
            </a:r>
          </a:p>
        </p:txBody>
      </p:sp>
      <p:pic>
        <p:nvPicPr>
          <p:cNvPr id="6" name="תמונה 5" descr="תמונה שמכילה דגם קנה מידה, בניין, חלון, בית&#10;&#10;התיאור נוצר באופן אוטומטי">
            <a:extLst>
              <a:ext uri="{FF2B5EF4-FFF2-40B4-BE49-F238E27FC236}">
                <a16:creationId xmlns:a16="http://schemas.microsoft.com/office/drawing/2014/main" id="{52F6659E-BDC4-B403-BFDB-A641CCAC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749147"/>
            <a:ext cx="4840093" cy="48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12032" y="553286"/>
            <a:ext cx="7136487" cy="1066800"/>
          </a:xfrm>
        </p:spPr>
        <p:txBody>
          <a:bodyPr rtlCol="1">
            <a:noAutofit/>
          </a:bodyPr>
          <a:lstStyle/>
          <a:p>
            <a:pPr algn="ctr" rtl="1"/>
            <a:r>
              <a:rPr lang="he-IL" sz="5400" b="0" dirty="0">
                <a:solidFill>
                  <a:schemeClr val="bg1"/>
                </a:solidFill>
              </a:rPr>
              <a:t>בניה באיכות נמוכה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2E7BC4C-FE8D-984F-7948-E6353B033F6D}"/>
              </a:ext>
            </a:extLst>
          </p:cNvPr>
          <p:cNvSpPr txBox="1">
            <a:spLocks/>
          </p:cNvSpPr>
          <p:nvPr/>
        </p:nvSpPr>
        <p:spPr bwMode="auto">
          <a:xfrm flipH="1">
            <a:off x="4266560" y="680329"/>
            <a:ext cx="7136487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5400" b="0" dirty="0">
                <a:solidFill>
                  <a:schemeClr val="bg1"/>
                </a:solidFill>
              </a:rPr>
              <a:t>התוצאות: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8FA5462-A374-E7C8-EB99-4B81B9BAE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326" y="2166810"/>
            <a:ext cx="9879347" cy="45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5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7720AA53-6BC1-45F6-BE51-85C4C7C3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0"/>
            <a:ext cx="12188825" cy="6858000"/>
          </a:xfrm>
          <a:prstGeom prst="rect">
            <a:avLst/>
          </a:prstGeom>
        </p:spPr>
      </p:pic>
      <p:sp>
        <p:nvSpPr>
          <p:cNvPr id="25" name="מלבן 24">
            <a:extLst>
              <a:ext uri="{FF2B5EF4-FFF2-40B4-BE49-F238E27FC236}">
                <a16:creationId xmlns:a16="http://schemas.microsoft.com/office/drawing/2014/main" id="{147DB7AB-4011-4455-B4C2-0E2A181A849C}"/>
              </a:ext>
            </a:extLst>
          </p:cNvPr>
          <p:cNvSpPr/>
          <p:nvPr/>
        </p:nvSpPr>
        <p:spPr>
          <a:xfrm>
            <a:off x="29286" y="-55386"/>
            <a:ext cx="12188826" cy="730081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7562848-DF76-4BBF-A562-9CD89E97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91369"/>
            <a:ext cx="1800200" cy="806920"/>
          </a:xfrm>
          <a:prstGeom prst="rect">
            <a:avLst/>
          </a:prstGeom>
        </p:spPr>
      </p:pic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20" name="מציין מיקום תוכן 2">
            <a:extLst>
              <a:ext uri="{FF2B5EF4-FFF2-40B4-BE49-F238E27FC236}">
                <a16:creationId xmlns:a16="http://schemas.microsoft.com/office/drawing/2014/main" id="{AD5EDB61-1943-4A16-B30F-7D8005102FEE}"/>
              </a:ext>
            </a:extLst>
          </p:cNvPr>
          <p:cNvSpPr txBox="1">
            <a:spLocks/>
          </p:cNvSpPr>
          <p:nvPr/>
        </p:nvSpPr>
        <p:spPr>
          <a:xfrm flipH="1">
            <a:off x="7095945" y="2318557"/>
            <a:ext cx="7414519" cy="958179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 fontScale="92500" lnSpcReduction="20000"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000" b="1" dirty="0">
                <a:solidFill>
                  <a:schemeClr val="bg2">
                    <a:lumMod val="90000"/>
                  </a:schemeClr>
                </a:solidFill>
              </a:rPr>
              <a:t>טעויות </a:t>
            </a:r>
          </a:p>
          <a:p>
            <a:pPr algn="ctr"/>
            <a:r>
              <a:rPr lang="he-IL" sz="4000" b="1" dirty="0">
                <a:solidFill>
                  <a:schemeClr val="bg2">
                    <a:lumMod val="90000"/>
                  </a:schemeClr>
                </a:solidFill>
              </a:rPr>
              <a:t>סופר</a:t>
            </a:r>
            <a:endParaRPr lang="he-IL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AE480BB8-3601-4CD3-8752-D7CDFB259B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2" t="21911" r="7437"/>
          <a:stretch/>
        </p:blipFill>
        <p:spPr>
          <a:xfrm>
            <a:off x="38413" y="-43342"/>
            <a:ext cx="9225941" cy="7368435"/>
          </a:xfrm>
          <a:prstGeom prst="rect">
            <a:avLst/>
          </a:prstGeom>
        </p:spPr>
      </p:pic>
      <p:sp>
        <p:nvSpPr>
          <p:cNvPr id="24" name="כותרת 1">
            <a:extLst>
              <a:ext uri="{FF2B5EF4-FFF2-40B4-BE49-F238E27FC236}">
                <a16:creationId xmlns:a16="http://schemas.microsoft.com/office/drawing/2014/main" id="{ECD09593-8395-42D2-97C1-ACE4D044C9C6}"/>
              </a:ext>
            </a:extLst>
          </p:cNvPr>
          <p:cNvSpPr txBox="1">
            <a:spLocks/>
          </p:cNvSpPr>
          <p:nvPr/>
        </p:nvSpPr>
        <p:spPr bwMode="auto">
          <a:xfrm flipH="1">
            <a:off x="4382270" y="22323"/>
            <a:ext cx="7550393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sz="2400" dirty="0">
              <a:solidFill>
                <a:srgbClr val="FFC000"/>
              </a:solidFill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0B6D78D1-90C9-4E5F-8E4A-3A227A82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482" y="5744883"/>
            <a:ext cx="3003085" cy="1542607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78CA22B1-7FB0-45A5-93C0-ABA324A0A9A6}"/>
              </a:ext>
            </a:extLst>
          </p:cNvPr>
          <p:cNvSpPr/>
          <p:nvPr/>
        </p:nvSpPr>
        <p:spPr>
          <a:xfrm>
            <a:off x="2525803" y="3345769"/>
            <a:ext cx="1584176" cy="808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363C1D49-A887-48DD-9859-B88B4646A583}"/>
              </a:ext>
            </a:extLst>
          </p:cNvPr>
          <p:cNvSpPr/>
          <p:nvPr/>
        </p:nvSpPr>
        <p:spPr>
          <a:xfrm>
            <a:off x="479378" y="5637987"/>
            <a:ext cx="1321633" cy="80884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13" name="מלבן: פינות מעוגלות 12">
            <a:extLst>
              <a:ext uri="{FF2B5EF4-FFF2-40B4-BE49-F238E27FC236}">
                <a16:creationId xmlns:a16="http://schemas.microsoft.com/office/drawing/2014/main" id="{48ABC09F-68DF-4556-BF0B-58E0CC8487CF}"/>
              </a:ext>
            </a:extLst>
          </p:cNvPr>
          <p:cNvSpPr/>
          <p:nvPr/>
        </p:nvSpPr>
        <p:spPr>
          <a:xfrm rot="676045">
            <a:off x="6501832" y="3564563"/>
            <a:ext cx="4104456" cy="142343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162,607  </a:t>
            </a:r>
            <a:r>
              <a:rPr lang="he-I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₪ אושרו לתשלום ביתר בגלל נקודה עשרונית שלא במקומה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0C4CFF3-1A61-DF3E-B610-536BA8681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287860" y="818272"/>
            <a:ext cx="3107750" cy="464563"/>
          </a:xfrm>
        </p:spPr>
        <p:txBody>
          <a:bodyPr rtlCol="1">
            <a:noAutofit/>
          </a:bodyPr>
          <a:lstStyle/>
          <a:p>
            <a:pPr algn="ctr" rtl="1"/>
            <a:r>
              <a:rPr lang="he-IL" sz="4400" b="0" dirty="0">
                <a:solidFill>
                  <a:schemeClr val="bg1"/>
                </a:solidFill>
              </a:rPr>
              <a:t>בזבוז כספים</a:t>
            </a:r>
          </a:p>
        </p:txBody>
      </p:sp>
    </p:spTree>
    <p:extLst>
      <p:ext uri="{BB962C8B-B14F-4D97-AF65-F5344CB8AC3E}">
        <p14:creationId xmlns:p14="http://schemas.microsoft.com/office/powerpoint/2010/main" val="3506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7720AA53-6BC1-45F6-BE51-85C4C7C3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0"/>
            <a:ext cx="12188825" cy="6858000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81EEE2FA-9FB3-4C46-AC3D-42D45D5013F2}"/>
              </a:ext>
            </a:extLst>
          </p:cNvPr>
          <p:cNvSpPr/>
          <p:nvPr/>
        </p:nvSpPr>
        <p:spPr>
          <a:xfrm>
            <a:off x="1589" y="15279"/>
            <a:ext cx="12239165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7562848-DF76-4BBF-A562-9CD89E97A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91369"/>
            <a:ext cx="1800200" cy="806920"/>
          </a:xfrm>
          <a:prstGeom prst="rect">
            <a:avLst/>
          </a:prstGeom>
        </p:spPr>
      </p:pic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20" name="מציין מיקום תוכן 2">
            <a:extLst>
              <a:ext uri="{FF2B5EF4-FFF2-40B4-BE49-F238E27FC236}">
                <a16:creationId xmlns:a16="http://schemas.microsoft.com/office/drawing/2014/main" id="{AD5EDB61-1943-4A16-B30F-7D8005102FEE}"/>
              </a:ext>
            </a:extLst>
          </p:cNvPr>
          <p:cNvSpPr txBox="1">
            <a:spLocks/>
          </p:cNvSpPr>
          <p:nvPr/>
        </p:nvSpPr>
        <p:spPr>
          <a:xfrm flipH="1">
            <a:off x="8842113" y="1657362"/>
            <a:ext cx="3950637" cy="1971835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000" b="1" dirty="0">
                <a:solidFill>
                  <a:schemeClr val="bg2">
                    <a:lumMod val="90000"/>
                  </a:schemeClr>
                </a:solidFill>
              </a:rPr>
              <a:t>לא בוצע</a:t>
            </a:r>
          </a:p>
          <a:p>
            <a:pPr algn="ctr"/>
            <a:r>
              <a:rPr lang="he-IL" sz="4000" b="1" dirty="0">
                <a:solidFill>
                  <a:schemeClr val="bg2">
                    <a:lumMod val="90000"/>
                  </a:schemeClr>
                </a:solidFill>
              </a:rPr>
              <a:t>אך אושר לתשלום</a:t>
            </a:r>
            <a:endParaRPr lang="he-IL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כותרת 1">
            <a:extLst>
              <a:ext uri="{FF2B5EF4-FFF2-40B4-BE49-F238E27FC236}">
                <a16:creationId xmlns:a16="http://schemas.microsoft.com/office/drawing/2014/main" id="{F34003E5-6F44-4938-B0B7-58BBE016EC07}"/>
              </a:ext>
            </a:extLst>
          </p:cNvPr>
          <p:cNvSpPr txBox="1">
            <a:spLocks/>
          </p:cNvSpPr>
          <p:nvPr/>
        </p:nvSpPr>
        <p:spPr bwMode="auto">
          <a:xfrm flipH="1">
            <a:off x="4280085" y="15279"/>
            <a:ext cx="7550393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sz="2400" dirty="0">
              <a:solidFill>
                <a:srgbClr val="FFC000"/>
              </a:solidFill>
            </a:endParaRP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9AD56FBD-7C1F-40BE-B6D7-B11E16A200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05" t="27889" r="17504"/>
          <a:stretch/>
        </p:blipFill>
        <p:spPr>
          <a:xfrm>
            <a:off x="1590" y="116126"/>
            <a:ext cx="8790179" cy="6757157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1565EE54-F105-4761-9F24-D5D07A5ADCFE}"/>
              </a:ext>
            </a:extLst>
          </p:cNvPr>
          <p:cNvSpPr/>
          <p:nvPr/>
        </p:nvSpPr>
        <p:spPr>
          <a:xfrm rot="676045">
            <a:off x="7896200" y="4335404"/>
            <a:ext cx="4104456" cy="935864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7,337  </a:t>
            </a:r>
            <a:r>
              <a:rPr lang="he-I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₪ אושרו לתשלום על קיר שלא בוצע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BB2A7AD6-303E-E39F-A9F8-3D35CA573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287860" y="818272"/>
            <a:ext cx="3107750" cy="464563"/>
          </a:xfrm>
        </p:spPr>
        <p:txBody>
          <a:bodyPr rtlCol="1">
            <a:noAutofit/>
          </a:bodyPr>
          <a:lstStyle/>
          <a:p>
            <a:pPr algn="ctr" rtl="1"/>
            <a:r>
              <a:rPr lang="he-IL" sz="4400" b="0" dirty="0">
                <a:solidFill>
                  <a:schemeClr val="bg1"/>
                </a:solidFill>
              </a:rPr>
              <a:t>בזבוז כספים</a:t>
            </a:r>
          </a:p>
        </p:txBody>
      </p:sp>
    </p:spTree>
    <p:extLst>
      <p:ext uri="{BB962C8B-B14F-4D97-AF65-F5344CB8AC3E}">
        <p14:creationId xmlns:p14="http://schemas.microsoft.com/office/powerpoint/2010/main" val="21782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7720AA53-6BC1-45F6-BE51-85C4C7C3D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" y="0"/>
            <a:ext cx="12188825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2926BFFD-EA8E-4AF6-894A-5018D63C2FE0}"/>
              </a:ext>
            </a:extLst>
          </p:cNvPr>
          <p:cNvSpPr/>
          <p:nvPr/>
        </p:nvSpPr>
        <p:spPr>
          <a:xfrm>
            <a:off x="1588" y="0"/>
            <a:ext cx="122871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7562848-DF76-4BBF-A562-9CD89E97A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91369"/>
            <a:ext cx="1800200" cy="806920"/>
          </a:xfrm>
          <a:prstGeom prst="rect">
            <a:avLst/>
          </a:prstGeom>
        </p:spPr>
      </p:pic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20" name="מציין מיקום תוכן 2">
            <a:extLst>
              <a:ext uri="{FF2B5EF4-FFF2-40B4-BE49-F238E27FC236}">
                <a16:creationId xmlns:a16="http://schemas.microsoft.com/office/drawing/2014/main" id="{AD5EDB61-1943-4A16-B30F-7D8005102FEE}"/>
              </a:ext>
            </a:extLst>
          </p:cNvPr>
          <p:cNvSpPr txBox="1">
            <a:spLocks/>
          </p:cNvSpPr>
          <p:nvPr/>
        </p:nvSpPr>
        <p:spPr>
          <a:xfrm flipH="1">
            <a:off x="9746882" y="2340892"/>
            <a:ext cx="2944974" cy="958179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 fontScale="92500" lnSpcReduction="20000"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000" b="1" dirty="0">
                <a:solidFill>
                  <a:schemeClr val="bg2">
                    <a:lumMod val="90000"/>
                  </a:schemeClr>
                </a:solidFill>
              </a:rPr>
              <a:t>סטיות מדידה</a:t>
            </a:r>
            <a:endParaRPr lang="he-IL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23D28403-1E0C-4C79-918D-23B7448AB7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452" r="41831" b="22427"/>
          <a:stretch/>
        </p:blipFill>
        <p:spPr>
          <a:xfrm>
            <a:off x="26693" y="895050"/>
            <a:ext cx="10173765" cy="5878565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A0A48AB-83A6-4FB6-84D8-BD2E3BA8A1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448" r="41831" b="80872"/>
          <a:stretch/>
        </p:blipFill>
        <p:spPr>
          <a:xfrm>
            <a:off x="9468" y="0"/>
            <a:ext cx="10282716" cy="895046"/>
          </a:xfrm>
          <a:prstGeom prst="rect">
            <a:avLst/>
          </a:prstGeom>
        </p:spPr>
      </p:pic>
      <p:sp>
        <p:nvSpPr>
          <p:cNvPr id="15" name="כותרת 1">
            <a:extLst>
              <a:ext uri="{FF2B5EF4-FFF2-40B4-BE49-F238E27FC236}">
                <a16:creationId xmlns:a16="http://schemas.microsoft.com/office/drawing/2014/main" id="{E509C938-5A2E-4130-8CC6-257C0295D96F}"/>
              </a:ext>
            </a:extLst>
          </p:cNvPr>
          <p:cNvSpPr txBox="1">
            <a:spLocks/>
          </p:cNvSpPr>
          <p:nvPr/>
        </p:nvSpPr>
        <p:spPr bwMode="auto">
          <a:xfrm flipH="1">
            <a:off x="4291546" y="84388"/>
            <a:ext cx="7550393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sz="2400" dirty="0">
              <a:solidFill>
                <a:srgbClr val="FFC000"/>
              </a:solidFill>
              <a:highlight>
                <a:srgbClr val="000000"/>
              </a:highlight>
            </a:endParaRPr>
          </a:p>
        </p:txBody>
      </p:sp>
      <p:sp>
        <p:nvSpPr>
          <p:cNvPr id="23" name="מלבן: פינות מעוגלות 22">
            <a:extLst>
              <a:ext uri="{FF2B5EF4-FFF2-40B4-BE49-F238E27FC236}">
                <a16:creationId xmlns:a16="http://schemas.microsoft.com/office/drawing/2014/main" id="{43E2AE3D-EC51-49B7-AA47-8738F707BADC}"/>
              </a:ext>
            </a:extLst>
          </p:cNvPr>
          <p:cNvSpPr/>
          <p:nvPr/>
        </p:nvSpPr>
        <p:spPr>
          <a:xfrm rot="676045">
            <a:off x="7964718" y="4027460"/>
            <a:ext cx="4104456" cy="1388930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528,810  </a:t>
            </a:r>
            <a:r>
              <a:rPr lang="he-I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₪ אושרו לתשלום ביתר בשל ליקויי מדידה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B191C54-F86A-3D97-6FF9-19D9C52C9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631713" y="833161"/>
            <a:ext cx="3107750" cy="464563"/>
          </a:xfrm>
        </p:spPr>
        <p:txBody>
          <a:bodyPr rtlCol="1">
            <a:noAutofit/>
          </a:bodyPr>
          <a:lstStyle/>
          <a:p>
            <a:pPr algn="ctr" rtl="1"/>
            <a:r>
              <a:rPr lang="he-IL" sz="4400" b="0" dirty="0">
                <a:solidFill>
                  <a:schemeClr val="bg1"/>
                </a:solidFill>
              </a:rPr>
              <a:t>בזבוז כספים</a:t>
            </a:r>
          </a:p>
        </p:txBody>
      </p:sp>
    </p:spTree>
    <p:extLst>
      <p:ext uri="{BB962C8B-B14F-4D97-AF65-F5344CB8AC3E}">
        <p14:creationId xmlns:p14="http://schemas.microsoft.com/office/powerpoint/2010/main" val="16995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מקורה, קומה, תקרה&#10;&#10;התיאור נוצר באופן אוטומטי">
            <a:extLst>
              <a:ext uri="{FF2B5EF4-FFF2-40B4-BE49-F238E27FC236}">
                <a16:creationId xmlns:a16="http://schemas.microsoft.com/office/drawing/2014/main" id="{7720AA53-6BC1-45F6-BE51-85C4C7C3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" y="0"/>
            <a:ext cx="12188825" cy="6858000"/>
          </a:xfrm>
          <a:prstGeom prst="rect">
            <a:avLst/>
          </a:prstGeo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94145ADE-9A69-43BD-85DF-26FBE6CC92FD}"/>
              </a:ext>
            </a:extLst>
          </p:cNvPr>
          <p:cNvSpPr/>
          <p:nvPr/>
        </p:nvSpPr>
        <p:spPr>
          <a:xfrm>
            <a:off x="1588" y="0"/>
            <a:ext cx="12188827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20" name="מציין מיקום תוכן 2">
            <a:extLst>
              <a:ext uri="{FF2B5EF4-FFF2-40B4-BE49-F238E27FC236}">
                <a16:creationId xmlns:a16="http://schemas.microsoft.com/office/drawing/2014/main" id="{AD5EDB61-1943-4A16-B30F-7D8005102FEE}"/>
              </a:ext>
            </a:extLst>
          </p:cNvPr>
          <p:cNvSpPr txBox="1">
            <a:spLocks/>
          </p:cNvSpPr>
          <p:nvPr/>
        </p:nvSpPr>
        <p:spPr>
          <a:xfrm flipH="1">
            <a:off x="4393109" y="1837700"/>
            <a:ext cx="7414519" cy="958179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 fontScale="92500" lnSpcReduction="20000"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4000" b="1" dirty="0">
                <a:solidFill>
                  <a:schemeClr val="bg2">
                    <a:lumMod val="90000"/>
                  </a:schemeClr>
                </a:solidFill>
              </a:rPr>
              <a:t>טעויות </a:t>
            </a:r>
          </a:p>
          <a:p>
            <a:r>
              <a:rPr lang="he-IL" sz="4000" b="1" dirty="0">
                <a:solidFill>
                  <a:schemeClr val="bg2">
                    <a:lumMod val="90000"/>
                  </a:schemeClr>
                </a:solidFill>
              </a:rPr>
              <a:t>חשבון</a:t>
            </a:r>
            <a:endParaRPr lang="he-IL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BAC9AF88-724D-446B-B6F7-30C0C4ED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4" y="335181"/>
            <a:ext cx="1368151" cy="373132"/>
          </a:xfrm>
          <a:prstGeom prst="rect">
            <a:avLst/>
          </a:prstGeom>
        </p:spPr>
      </p:pic>
      <p:sp>
        <p:nvSpPr>
          <p:cNvPr id="18" name="כותרת 1">
            <a:extLst>
              <a:ext uri="{FF2B5EF4-FFF2-40B4-BE49-F238E27FC236}">
                <a16:creationId xmlns:a16="http://schemas.microsoft.com/office/drawing/2014/main" id="{B8F79B3A-7BD5-4600-A982-6AB85C36B5F0}"/>
              </a:ext>
            </a:extLst>
          </p:cNvPr>
          <p:cNvSpPr txBox="1">
            <a:spLocks/>
          </p:cNvSpPr>
          <p:nvPr/>
        </p:nvSpPr>
        <p:spPr bwMode="auto">
          <a:xfrm flipH="1">
            <a:off x="4594384" y="21084"/>
            <a:ext cx="7550393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sz="2400" dirty="0">
              <a:solidFill>
                <a:srgbClr val="FFC000"/>
              </a:solidFill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98390636-89B4-4628-9C6F-A55FB85ED29D}"/>
              </a:ext>
            </a:extLst>
          </p:cNvPr>
          <p:cNvSpPr/>
          <p:nvPr/>
        </p:nvSpPr>
        <p:spPr>
          <a:xfrm>
            <a:off x="5087888" y="951149"/>
            <a:ext cx="1872208" cy="1367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BBA84672-F261-4E48-8710-9DB6B45C25B9}"/>
              </a:ext>
            </a:extLst>
          </p:cNvPr>
          <p:cNvSpPr/>
          <p:nvPr/>
        </p:nvSpPr>
        <p:spPr>
          <a:xfrm>
            <a:off x="6009478" y="1124744"/>
            <a:ext cx="944488" cy="203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ECD96FF2-9508-41F4-9E5F-037F72F74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4" y="7825"/>
            <a:ext cx="9651280" cy="651499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8467478-1436-4511-82BE-28BA63087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694" y="3303875"/>
            <a:ext cx="6614633" cy="3554131"/>
          </a:xfrm>
          <a:prstGeom prst="rect">
            <a:avLst/>
          </a:prstGeom>
        </p:spPr>
      </p:pic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6B7AA9BE-17F9-4250-BD04-1C255F17E085}"/>
              </a:ext>
            </a:extLst>
          </p:cNvPr>
          <p:cNvSpPr/>
          <p:nvPr/>
        </p:nvSpPr>
        <p:spPr>
          <a:xfrm rot="676045">
            <a:off x="7346575" y="3080254"/>
            <a:ext cx="4523020" cy="1887891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4,446 ₪ אושרו לתשלום ביתר בשל טעות חשבון פשוט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19DB7E3-CA47-F625-4F57-E08C2AE2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9287860" y="818272"/>
            <a:ext cx="3107750" cy="464563"/>
          </a:xfrm>
        </p:spPr>
        <p:txBody>
          <a:bodyPr rtlCol="1">
            <a:noAutofit/>
          </a:bodyPr>
          <a:lstStyle/>
          <a:p>
            <a:pPr algn="ctr" rtl="1"/>
            <a:r>
              <a:rPr lang="he-IL" sz="4400" b="0" dirty="0">
                <a:solidFill>
                  <a:schemeClr val="bg1"/>
                </a:solidFill>
              </a:rPr>
              <a:t>בזבוז כספים</a:t>
            </a:r>
          </a:p>
        </p:txBody>
      </p:sp>
    </p:spTree>
    <p:extLst>
      <p:ext uri="{BB962C8B-B14F-4D97-AF65-F5344CB8AC3E}">
        <p14:creationId xmlns:p14="http://schemas.microsoft.com/office/powerpoint/2010/main" val="9284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7" name="תמונה 6" descr="תמונה שמכילה לבוש, אדם, בתוך מבנה, כובע קשה&#10;&#10;התיאור נוצר באופן אוטומטי">
            <a:extLst>
              <a:ext uri="{FF2B5EF4-FFF2-40B4-BE49-F238E27FC236}">
                <a16:creationId xmlns:a16="http://schemas.microsoft.com/office/drawing/2014/main" id="{8EB41EC6-E33C-341F-CAFB-70ED96EB7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24" y="560550"/>
            <a:ext cx="5014398" cy="5014398"/>
          </a:xfrm>
          <a:prstGeom prst="rect">
            <a:avLst/>
          </a:prstGeom>
        </p:spPr>
      </p:pic>
      <p:sp>
        <p:nvSpPr>
          <p:cNvPr id="8" name="כותרת 1">
            <a:extLst>
              <a:ext uri="{FF2B5EF4-FFF2-40B4-BE49-F238E27FC236}">
                <a16:creationId xmlns:a16="http://schemas.microsoft.com/office/drawing/2014/main" id="{95EDDEF4-2085-F60E-B38F-D6665E22BCF7}"/>
              </a:ext>
            </a:extLst>
          </p:cNvPr>
          <p:cNvSpPr txBox="1">
            <a:spLocks/>
          </p:cNvSpPr>
          <p:nvPr/>
        </p:nvSpPr>
        <p:spPr bwMode="auto">
          <a:xfrm flipH="1">
            <a:off x="5296323" y="2895600"/>
            <a:ext cx="7136487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he-IL" sz="5400" b="0" dirty="0">
                <a:solidFill>
                  <a:schemeClr val="bg1"/>
                </a:solidFill>
              </a:rPr>
              <a:t>הפתרון לכשל:</a:t>
            </a:r>
          </a:p>
          <a:p>
            <a:pPr algn="ctr"/>
            <a:endParaRPr lang="he-IL" sz="5400" b="0" dirty="0">
              <a:solidFill>
                <a:schemeClr val="bg1"/>
              </a:solidFill>
            </a:endParaRPr>
          </a:p>
          <a:p>
            <a:pPr algn="ctr"/>
            <a:r>
              <a:rPr lang="he-IL" sz="5400" b="0" dirty="0">
                <a:solidFill>
                  <a:schemeClr val="bg1"/>
                </a:solidFill>
              </a:rPr>
              <a:t>ביקורת</a:t>
            </a:r>
          </a:p>
        </p:txBody>
      </p:sp>
    </p:spTree>
    <p:extLst>
      <p:ext uri="{BB962C8B-B14F-4D97-AF65-F5344CB8AC3E}">
        <p14:creationId xmlns:p14="http://schemas.microsoft.com/office/powerpoint/2010/main" val="269481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287688" y="2534349"/>
            <a:ext cx="7136487" cy="1066800"/>
          </a:xfrm>
        </p:spPr>
        <p:txBody>
          <a:bodyPr rtlCol="1">
            <a:noAutofit/>
          </a:bodyPr>
          <a:lstStyle/>
          <a:p>
            <a:pPr algn="r" rtl="1"/>
            <a:r>
              <a:rPr lang="he-IL" sz="5400" b="0" dirty="0">
                <a:solidFill>
                  <a:schemeClr val="bg1"/>
                </a:solidFill>
              </a:rPr>
              <a:t>   ניהול</a:t>
            </a: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 </a:t>
            </a: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הביקורת</a:t>
            </a:r>
          </a:p>
        </p:txBody>
      </p:sp>
      <p:pic>
        <p:nvPicPr>
          <p:cNvPr id="10" name="תמונה 9" descr="תמונה שמכילה לבוש, אדם, בתוך מבנה, כובע קשה&#10;&#10;התיאור נוצר באופן אוטומטי">
            <a:extLst>
              <a:ext uri="{FF2B5EF4-FFF2-40B4-BE49-F238E27FC236}">
                <a16:creationId xmlns:a16="http://schemas.microsoft.com/office/drawing/2014/main" id="{894AEC25-E266-523F-5772-AE6151D6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24" y="560550"/>
            <a:ext cx="5014398" cy="501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לבן: פינות מעוגלות 23">
            <a:extLst>
              <a:ext uri="{FF2B5EF4-FFF2-40B4-BE49-F238E27FC236}">
                <a16:creationId xmlns:a16="http://schemas.microsoft.com/office/drawing/2014/main" id="{8A487EE8-D742-77BF-D2BC-5E37F78781D5}"/>
              </a:ext>
            </a:extLst>
          </p:cNvPr>
          <p:cNvSpPr/>
          <p:nvPr/>
        </p:nvSpPr>
        <p:spPr>
          <a:xfrm>
            <a:off x="695400" y="260648"/>
            <a:ext cx="11176613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-4486320" y="72496"/>
            <a:ext cx="12469491" cy="1066800"/>
          </a:xfrm>
        </p:spPr>
        <p:txBody>
          <a:bodyPr rtlCol="1">
            <a:normAutofit/>
          </a:bodyPr>
          <a:lstStyle/>
          <a:p>
            <a:r>
              <a:rPr lang="he-IL" sz="4000" b="1" dirty="0" err="1">
                <a:solidFill>
                  <a:schemeClr val="bg1"/>
                </a:solidFill>
              </a:rPr>
              <a:t>נסיון</a:t>
            </a:r>
            <a:endParaRPr lang="he-IL" sz="4000" b="0" dirty="0">
              <a:solidFill>
                <a:schemeClr val="bg1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A0EFC5F-1154-4F64-B85A-1CB88DB590FB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6" y="4520056"/>
            <a:ext cx="3466160" cy="2337944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9F79AAB8-9282-4B15-AEF9-24A1656F367F}"/>
              </a:ext>
            </a:extLst>
          </p:cNvPr>
          <p:cNvPicPr/>
          <p:nvPr/>
        </p:nvPicPr>
        <p:blipFill rotWithShape="1">
          <a:blip r:embed="rId5"/>
          <a:srcRect r="10002"/>
          <a:stretch/>
        </p:blipFill>
        <p:spPr bwMode="auto">
          <a:xfrm>
            <a:off x="16867" y="2346643"/>
            <a:ext cx="3464639" cy="2015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C13C1D89-EFA5-41C9-B04F-26057BD4E36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346" y="22092"/>
            <a:ext cx="3466465" cy="2015251"/>
          </a:xfrm>
          <a:prstGeom prst="rect">
            <a:avLst/>
          </a:prstGeom>
        </p:spPr>
      </p:pic>
      <p:sp>
        <p:nvSpPr>
          <p:cNvPr id="17" name="מציין מיקום תוכן 2">
            <a:extLst>
              <a:ext uri="{FF2B5EF4-FFF2-40B4-BE49-F238E27FC236}">
                <a16:creationId xmlns:a16="http://schemas.microsoft.com/office/drawing/2014/main" id="{8C5B5852-A977-48DE-DA8F-FDAC76B9D5E9}"/>
              </a:ext>
            </a:extLst>
          </p:cNvPr>
          <p:cNvSpPr txBox="1">
            <a:spLocks/>
          </p:cNvSpPr>
          <p:nvPr/>
        </p:nvSpPr>
        <p:spPr>
          <a:xfrm flipH="1">
            <a:off x="3155779" y="1638099"/>
            <a:ext cx="8856984" cy="5121199"/>
          </a:xfrm>
          <a:prstGeom prst="rect">
            <a:avLst/>
          </a:prstGeom>
        </p:spPr>
        <p:txBody>
          <a:bodyPr vert="horz" lIns="91440" tIns="45720" rIns="91440" bIns="45720" rtlCol="1">
            <a:normAutofit fontScale="47500" lnSpcReduction="20000"/>
          </a:bodyPr>
          <a:lstStyle>
            <a:lvl1pPr marL="274320" indent="-228600" algn="r" defTabSz="914400" rtl="1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9436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7240" indent="-18288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60120" indent="-18288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097280" indent="-13716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234440" indent="-137160" algn="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he-IL" sz="5800" dirty="0">
                <a:solidFill>
                  <a:schemeClr val="bg1"/>
                </a:solidFill>
              </a:rPr>
              <a:t>יועץ ביקורת למבקרי רמת גן, ירושלים,</a:t>
            </a:r>
          </a:p>
          <a:p>
            <a:pPr marL="45720" indent="0" algn="ctr">
              <a:buNone/>
            </a:pPr>
            <a:r>
              <a:rPr lang="he-IL" sz="5800" dirty="0">
                <a:solidFill>
                  <a:schemeClr val="bg1"/>
                </a:solidFill>
              </a:rPr>
              <a:t>ראשון לציון, ובני ברק.</a:t>
            </a:r>
          </a:p>
          <a:p>
            <a:pPr marL="45720" indent="0" algn="ctr">
              <a:buNone/>
            </a:pPr>
            <a:endParaRPr lang="he-IL" sz="5800" dirty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r>
              <a:rPr lang="he-IL" sz="5800" dirty="0">
                <a:solidFill>
                  <a:schemeClr val="bg1"/>
                </a:solidFill>
              </a:rPr>
              <a:t>מבקר חשבונות הבינוי של משרד הבריאות</a:t>
            </a:r>
          </a:p>
          <a:p>
            <a:pPr marL="45720" indent="0" algn="ctr">
              <a:buNone/>
            </a:pPr>
            <a:r>
              <a:rPr lang="he-IL" sz="5800" dirty="0">
                <a:solidFill>
                  <a:schemeClr val="bg1"/>
                </a:solidFill>
              </a:rPr>
              <a:t>לבינוי בכל הארץ</a:t>
            </a:r>
            <a:r>
              <a:rPr lang="en-US" sz="5800" dirty="0">
                <a:solidFill>
                  <a:schemeClr val="bg1"/>
                </a:solidFill>
              </a:rPr>
              <a:t>.</a:t>
            </a:r>
            <a:endParaRPr lang="he-IL" sz="5800" dirty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endParaRPr lang="he-IL" sz="5800" dirty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r>
              <a:rPr lang="he-IL" sz="5800" dirty="0">
                <a:solidFill>
                  <a:schemeClr val="bg1"/>
                </a:solidFill>
              </a:rPr>
              <a:t>מבקר חשבונות הבינוי של אוניברסיטאות תל-אביב, </a:t>
            </a:r>
          </a:p>
          <a:p>
            <a:pPr marL="45720" indent="0" algn="ctr">
              <a:buNone/>
            </a:pPr>
            <a:r>
              <a:rPr lang="he-IL" sz="5800" dirty="0">
                <a:solidFill>
                  <a:schemeClr val="bg1"/>
                </a:solidFill>
              </a:rPr>
              <a:t>בן גוריון, מכון ויצמן והעברית</a:t>
            </a:r>
            <a:r>
              <a:rPr lang="en-US" sz="5800" dirty="0">
                <a:solidFill>
                  <a:schemeClr val="bg1"/>
                </a:solidFill>
              </a:rPr>
              <a:t>.</a:t>
            </a:r>
            <a:endParaRPr lang="he-IL" sz="5800" dirty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endParaRPr lang="he-IL" sz="3200" dirty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br>
              <a:rPr lang="he-IL" sz="3200" dirty="0">
                <a:solidFill>
                  <a:schemeClr val="bg1"/>
                </a:solidFill>
              </a:rPr>
            </a:br>
            <a:r>
              <a:rPr lang="he-IL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A4A82290-60D9-88DF-84F5-3B433BF7A55D}"/>
              </a:ext>
            </a:extLst>
          </p:cNvPr>
          <p:cNvSpPr txBox="1">
            <a:spLocks/>
          </p:cNvSpPr>
          <p:nvPr/>
        </p:nvSpPr>
        <p:spPr>
          <a:xfrm flipH="1">
            <a:off x="7032104" y="353319"/>
            <a:ext cx="3744411" cy="770508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1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 </a:t>
            </a:r>
            <a:endParaRPr lang="he-IL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351584" y="1772816"/>
            <a:ext cx="8971698" cy="1066800"/>
          </a:xfrm>
        </p:spPr>
        <p:txBody>
          <a:bodyPr rtlCol="1">
            <a:noAutofit/>
          </a:bodyPr>
          <a:lstStyle/>
          <a:p>
            <a:pPr algn="r" rtl="1"/>
            <a:r>
              <a:rPr lang="he-IL" sz="5400" b="0" dirty="0">
                <a:solidFill>
                  <a:schemeClr val="bg1"/>
                </a:solidFill>
              </a:rPr>
              <a:t>מתי להתחיל את</a:t>
            </a: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 הביקורת ?</a:t>
            </a:r>
            <a:br>
              <a:rPr lang="he-IL" sz="5400" b="0" dirty="0">
                <a:solidFill>
                  <a:schemeClr val="bg1"/>
                </a:solidFill>
              </a:rPr>
            </a:br>
            <a:endParaRPr lang="he-IL" sz="5400" b="0" dirty="0">
              <a:solidFill>
                <a:schemeClr val="bg1"/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AC44E6B-22C8-B6B6-1245-7C467CBF4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0"/>
          <a:stretch/>
        </p:blipFill>
        <p:spPr>
          <a:xfrm>
            <a:off x="544130" y="656703"/>
            <a:ext cx="5116024" cy="381089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AE9B7DA-6977-D6DC-FB02-B1C5CB1B4E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15" r="153"/>
          <a:stretch/>
        </p:blipFill>
        <p:spPr>
          <a:xfrm>
            <a:off x="5375920" y="2478114"/>
            <a:ext cx="4789902" cy="323122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222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6092418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342741" y="1899561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2541288" y="854741"/>
            <a:ext cx="7136487" cy="1066800"/>
          </a:xfrm>
        </p:spPr>
        <p:txBody>
          <a:bodyPr rtlCol="1">
            <a:noAutofit/>
          </a:bodyPr>
          <a:lstStyle/>
          <a:p>
            <a:pPr algn="ctr" rtl="1"/>
            <a:r>
              <a:rPr lang="he-IL" sz="5400" b="0" dirty="0">
                <a:solidFill>
                  <a:schemeClr val="bg1"/>
                </a:solidFill>
              </a:rPr>
              <a:t>מהם סוגי חוזי הבניה לביקורת?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2D63DF8-66DA-1041-CA92-DFC690E59793}"/>
              </a:ext>
            </a:extLst>
          </p:cNvPr>
          <p:cNvSpPr txBox="1">
            <a:spLocks/>
          </p:cNvSpPr>
          <p:nvPr/>
        </p:nvSpPr>
        <p:spPr bwMode="auto">
          <a:xfrm flipH="1">
            <a:off x="1617418" y="1825138"/>
            <a:ext cx="2794243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5400" b="0" dirty="0" err="1">
                <a:solidFill>
                  <a:schemeClr val="bg1"/>
                </a:solidFill>
              </a:rPr>
              <a:t>פאושלי</a:t>
            </a:r>
            <a:endParaRPr lang="he-IL" sz="5400" b="0" dirty="0">
              <a:solidFill>
                <a:schemeClr val="bg1"/>
              </a:solidFill>
            </a:endParaRP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AF0DF50A-3FE3-A062-9F8F-92E6E1DB9916}"/>
              </a:ext>
            </a:extLst>
          </p:cNvPr>
          <p:cNvSpPr txBox="1">
            <a:spLocks/>
          </p:cNvSpPr>
          <p:nvPr/>
        </p:nvSpPr>
        <p:spPr bwMode="auto">
          <a:xfrm flipH="1">
            <a:off x="2968167" y="1892605"/>
            <a:ext cx="7136487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5400" b="0" dirty="0">
                <a:solidFill>
                  <a:schemeClr val="bg1"/>
                </a:solidFill>
              </a:rPr>
              <a:t>כמויות</a:t>
            </a:r>
          </a:p>
        </p:txBody>
      </p:sp>
      <p:pic>
        <p:nvPicPr>
          <p:cNvPr id="7" name="תמונה 6" descr="תמונה שמכילה טקסט, עץ, חוץ, שמים&#10;&#10;התיאור נוצר באופן אוטומטי">
            <a:extLst>
              <a:ext uri="{FF2B5EF4-FFF2-40B4-BE49-F238E27FC236}">
                <a16:creationId xmlns:a16="http://schemas.microsoft.com/office/drawing/2014/main" id="{DDDD8DCA-C50F-5A64-0F08-9C23D308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87" y="3110951"/>
            <a:ext cx="5501666" cy="3355813"/>
          </a:xfrm>
          <a:prstGeom prst="rect">
            <a:avLst/>
          </a:prstGeom>
        </p:spPr>
      </p:pic>
      <p:pic>
        <p:nvPicPr>
          <p:cNvPr id="9" name="תמונה 8" descr="תמונה שמכילה שמים, בניין, חוץ, אצטדיון&#10;&#10;התיאור נוצר באופן אוטומטי">
            <a:extLst>
              <a:ext uri="{FF2B5EF4-FFF2-40B4-BE49-F238E27FC236}">
                <a16:creationId xmlns:a16="http://schemas.microsoft.com/office/drawing/2014/main" id="{851F0C6A-F5FD-00C9-34AC-FC8454694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2462" y="2891938"/>
            <a:ext cx="5648828" cy="35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6092418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333670" y="1699113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61522" y="267380"/>
            <a:ext cx="10853032" cy="1066800"/>
          </a:xfrm>
        </p:spPr>
        <p:txBody>
          <a:bodyPr rtlCol="1">
            <a:noAutofit/>
          </a:bodyPr>
          <a:lstStyle/>
          <a:p>
            <a:pPr algn="r" rtl="1"/>
            <a:r>
              <a:rPr lang="he-IL" sz="4800" b="0" dirty="0">
                <a:solidFill>
                  <a:schemeClr val="bg1"/>
                </a:solidFill>
              </a:rPr>
              <a:t>מה היקף </a:t>
            </a:r>
            <a:r>
              <a:rPr lang="he-IL" sz="4800" b="0" dirty="0" err="1">
                <a:solidFill>
                  <a:schemeClr val="bg1"/>
                </a:solidFill>
              </a:rPr>
              <a:t>הפרוייקטים</a:t>
            </a:r>
            <a:r>
              <a:rPr lang="he-IL" sz="4800" b="0" dirty="0">
                <a:solidFill>
                  <a:schemeClr val="bg1"/>
                </a:solidFill>
              </a:rPr>
              <a:t> שכדאי לבקר 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F2AF40E-B43A-3488-46EA-4C7A6F62F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1737441"/>
            <a:ext cx="7776864" cy="50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918833" y="3373213"/>
            <a:ext cx="7136487" cy="1066800"/>
          </a:xfrm>
        </p:spPr>
        <p:txBody>
          <a:bodyPr rtlCol="1">
            <a:noAutofit/>
          </a:bodyPr>
          <a:lstStyle/>
          <a:p>
            <a:pPr algn="r" rtl="1"/>
            <a:r>
              <a:rPr lang="he-IL" sz="5400" b="0" dirty="0">
                <a:solidFill>
                  <a:schemeClr val="bg1"/>
                </a:solidFill>
              </a:rPr>
              <a:t>מה תקציב 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הביקורת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הנדרש?</a:t>
            </a:r>
          </a:p>
        </p:txBody>
      </p:sp>
      <p:pic>
        <p:nvPicPr>
          <p:cNvPr id="8" name="תמונה 7" descr="תמונה שמכילה בחוץ, שמיים, בניין, ענן&#10;&#10;התיאור נוצר באופן אוטומטי">
            <a:extLst>
              <a:ext uri="{FF2B5EF4-FFF2-40B4-BE49-F238E27FC236}">
                <a16:creationId xmlns:a16="http://schemas.microsoft.com/office/drawing/2014/main" id="{E66BE4F6-5D3A-6F7A-A4C7-768E580D1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41" y="558676"/>
            <a:ext cx="5016403" cy="50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079776" y="3454152"/>
            <a:ext cx="7136487" cy="1066800"/>
          </a:xfrm>
        </p:spPr>
        <p:txBody>
          <a:bodyPr rtlCol="1">
            <a:noAutofit/>
          </a:bodyPr>
          <a:lstStyle/>
          <a:p>
            <a:pPr algn="r" rtl="1"/>
            <a:r>
              <a:rPr lang="he-IL" sz="5400" b="0" dirty="0">
                <a:solidFill>
                  <a:schemeClr val="bg1"/>
                </a:solidFill>
              </a:rPr>
              <a:t>מה המיומנות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הנדרשת מצוות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הביקורת ?</a:t>
            </a:r>
          </a:p>
        </p:txBody>
      </p:sp>
      <p:pic>
        <p:nvPicPr>
          <p:cNvPr id="5" name="תמונה 4" descr="תמונה שמכילה לבוש, אדם, איש, שולחן&#10;&#10;התיאור נוצר באופן אוטומטי">
            <a:extLst>
              <a:ext uri="{FF2B5EF4-FFF2-40B4-BE49-F238E27FC236}">
                <a16:creationId xmlns:a16="http://schemas.microsoft.com/office/drawing/2014/main" id="{F8B3A6E5-8DE9-7A6A-A6BF-4D20F50AB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38" y="620687"/>
            <a:ext cx="5176177" cy="517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249021" y="4219789"/>
            <a:ext cx="7136487" cy="1066800"/>
          </a:xfrm>
        </p:spPr>
        <p:txBody>
          <a:bodyPr rtlCol="1">
            <a:noAutofit/>
          </a:bodyPr>
          <a:lstStyle/>
          <a:p>
            <a:pPr algn="r" rtl="1"/>
            <a:r>
              <a:rPr lang="he-IL" sz="5400" b="0" dirty="0">
                <a:solidFill>
                  <a:schemeClr val="bg1"/>
                </a:solidFill>
              </a:rPr>
              <a:t>  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ביקורת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במקצועיות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ברגישות 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ונחישות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FDE7CE9F-8BCC-4474-3785-70EE86C77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09" y="951143"/>
            <a:ext cx="6627051" cy="437354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6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A8F9CA63-49B1-862B-3A66-C64EDEAD8807}"/>
              </a:ext>
            </a:extLst>
          </p:cNvPr>
          <p:cNvSpPr/>
          <p:nvPr/>
        </p:nvSpPr>
        <p:spPr>
          <a:xfrm>
            <a:off x="798579" y="188640"/>
            <a:ext cx="11252542" cy="6048672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5BD8C76B-592C-5E29-40EA-D3BFCE6ABA90}"/>
              </a:ext>
            </a:extLst>
          </p:cNvPr>
          <p:cNvSpPr txBox="1">
            <a:spLocks/>
          </p:cNvSpPr>
          <p:nvPr/>
        </p:nvSpPr>
        <p:spPr bwMode="auto">
          <a:xfrm flipH="1">
            <a:off x="623392" y="134043"/>
            <a:ext cx="7550393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5400" dirty="0">
                <a:solidFill>
                  <a:srgbClr val="FFC000"/>
                </a:solidFill>
              </a:rPr>
              <a:t>תודה רבה</a:t>
            </a: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847CE3A4-EBAA-BC25-5D2A-8E21483F3BB8}"/>
              </a:ext>
            </a:extLst>
          </p:cNvPr>
          <p:cNvSpPr txBox="1">
            <a:spLocks/>
          </p:cNvSpPr>
          <p:nvPr/>
        </p:nvSpPr>
        <p:spPr>
          <a:xfrm flipH="1">
            <a:off x="2999656" y="2310605"/>
            <a:ext cx="8208912" cy="2236790"/>
          </a:xfrm>
          <a:prstGeom prst="rect">
            <a:avLst/>
          </a:prstGeom>
          <a:noFill/>
        </p:spPr>
        <p:txBody>
          <a:bodyPr vert="horz" lIns="91440" tIns="45720" rIns="91440" bIns="45720" rtlCol="1">
            <a:noAutofit/>
          </a:bodyPr>
          <a:lstStyle>
            <a:lvl1pPr marL="274320" indent="-228600" algn="r" defTabSz="914400" rtl="1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9436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7240" indent="-18288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60120" indent="-18288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097280" indent="-13716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234440" indent="-137160" algn="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he-IL" sz="4400" dirty="0">
                <a:solidFill>
                  <a:schemeClr val="bg1"/>
                </a:solidFill>
              </a:rPr>
              <a:t>אדריכל צביקה אל-עז </a:t>
            </a:r>
          </a:p>
          <a:p>
            <a:pPr marL="45720" indent="0">
              <a:buNone/>
            </a:pPr>
            <a:r>
              <a:rPr lang="he-IL" sz="4400" dirty="0">
                <a:solidFill>
                  <a:schemeClr val="bg1"/>
                </a:solidFill>
              </a:rPr>
              <a:t>טל: 04-6996856</a:t>
            </a:r>
          </a:p>
          <a:p>
            <a:pPr marL="45720" indent="0">
              <a:buNone/>
            </a:pPr>
            <a:r>
              <a:rPr lang="he-IL" sz="4400" dirty="0">
                <a:solidFill>
                  <a:schemeClr val="bg1"/>
                </a:solidFill>
              </a:rPr>
              <a:t>סלולרי: 054-4664647 </a:t>
            </a:r>
          </a:p>
          <a:p>
            <a:pPr marL="4572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Tzvika@el-az.com</a:t>
            </a:r>
          </a:p>
          <a:p>
            <a:pPr marL="45720" indent="0" algn="ctr">
              <a:buNone/>
            </a:pPr>
            <a:endParaRPr lang="he-IL" sz="2800" dirty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endParaRPr lang="he-IL" sz="2800" dirty="0">
              <a:solidFill>
                <a:schemeClr val="bg1"/>
              </a:solidFill>
            </a:endParaRPr>
          </a:p>
          <a:p>
            <a:pPr marL="45720" indent="0" algn="ctr">
              <a:buNone/>
            </a:pPr>
            <a:endParaRPr lang="he-I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2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מלבן: פינות מעוגלות 18">
            <a:extLst>
              <a:ext uri="{FF2B5EF4-FFF2-40B4-BE49-F238E27FC236}">
                <a16:creationId xmlns:a16="http://schemas.microsoft.com/office/drawing/2014/main" id="{037252FA-9BD3-D036-BCE2-45BBB4A284C8}"/>
              </a:ext>
            </a:extLst>
          </p:cNvPr>
          <p:cNvSpPr/>
          <p:nvPr/>
        </p:nvSpPr>
        <p:spPr>
          <a:xfrm>
            <a:off x="683332" y="332656"/>
            <a:ext cx="11176613" cy="6408712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08F7C3C-5BE0-82D1-B682-3807D4B8C63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343472" y="1902296"/>
            <a:ext cx="8689064" cy="4191000"/>
          </a:xfrm>
        </p:spPr>
        <p:txBody>
          <a:bodyPr/>
          <a:lstStyle/>
          <a:p>
            <a:endParaRPr lang="he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C8697-5931-821F-8703-647BC873556D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680" y="1240428"/>
            <a:ext cx="2430050" cy="1434497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611F6084-DFDF-563D-E027-A25625D048AD}"/>
              </a:ext>
            </a:extLst>
          </p:cNvPr>
          <p:cNvPicPr/>
          <p:nvPr/>
        </p:nvPicPr>
        <p:blipFill rotWithShape="1">
          <a:blip r:embed="rId5"/>
          <a:srcRect r="10002"/>
          <a:stretch/>
        </p:blipFill>
        <p:spPr bwMode="auto">
          <a:xfrm>
            <a:off x="6341696" y="4621636"/>
            <a:ext cx="2455743" cy="1658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ED38390-7AD3-7352-7BC6-CFFA189123C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775305" y="1243284"/>
            <a:ext cx="2430050" cy="1489991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903A2DE-AFA3-C473-C9CD-62687F48B00A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94272" y="1251409"/>
            <a:ext cx="2490325" cy="1473610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47F54C78-4810-1A3D-495B-69D296520293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3751248" y="2911535"/>
            <a:ext cx="2453917" cy="147361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3A44963-A823-66BF-332B-93C8090A6826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6341696" y="2911535"/>
            <a:ext cx="2455743" cy="147361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C99C6B2-8593-4E39-8841-2562E9F6C098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8895143" y="2911535"/>
            <a:ext cx="2430051" cy="147361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FD24E56-2C00-0216-9C73-43D065ACDC4E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6334001" y="1242827"/>
            <a:ext cx="2463377" cy="143209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16AF5E7-63F1-D5A6-7D3E-DB822046C2DE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8908679" y="4610760"/>
            <a:ext cx="2419832" cy="164962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2D3FFB11-7EF9-02F3-7BE6-0EB56219F7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7120" y="4636252"/>
            <a:ext cx="2455743" cy="162940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A748079D-09B3-6FBA-FEF5-808BD4DDA3FF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188830" y="2911535"/>
            <a:ext cx="2357618" cy="146416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81CB0D6A-5B20-12C8-9C46-C82DD5453A17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3750467" y="4626794"/>
            <a:ext cx="2453917" cy="1624923"/>
          </a:xfrm>
          <a:prstGeom prst="rect">
            <a:avLst/>
          </a:prstGeom>
        </p:spPr>
      </p:pic>
      <p:sp>
        <p:nvSpPr>
          <p:cNvPr id="20" name="כותרת 1">
            <a:extLst>
              <a:ext uri="{FF2B5EF4-FFF2-40B4-BE49-F238E27FC236}">
                <a16:creationId xmlns:a16="http://schemas.microsoft.com/office/drawing/2014/main" id="{66B82040-C52C-F6EE-A66B-46C0A797CF27}"/>
              </a:ext>
            </a:extLst>
          </p:cNvPr>
          <p:cNvSpPr txBox="1">
            <a:spLocks/>
          </p:cNvSpPr>
          <p:nvPr/>
        </p:nvSpPr>
        <p:spPr bwMode="auto">
          <a:xfrm flipH="1">
            <a:off x="207061" y="-11185"/>
            <a:ext cx="7136487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4000" b="0" dirty="0" err="1">
                <a:solidFill>
                  <a:schemeClr val="bg1"/>
                </a:solidFill>
              </a:rPr>
              <a:t>נסיון</a:t>
            </a:r>
            <a:endParaRPr lang="he-IL" sz="4000" b="0" dirty="0">
              <a:solidFill>
                <a:schemeClr val="bg1"/>
              </a:solidFill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B77B090-9FFB-96ED-465C-00FF4F3429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9206" y="4650170"/>
            <a:ext cx="2455742" cy="1610215"/>
          </a:xfrm>
          <a:prstGeom prst="rect">
            <a:avLst/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65612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לבן: פינות מעוגלות 23">
            <a:extLst>
              <a:ext uri="{FF2B5EF4-FFF2-40B4-BE49-F238E27FC236}">
                <a16:creationId xmlns:a16="http://schemas.microsoft.com/office/drawing/2014/main" id="{8A487EE8-D742-77BF-D2BC-5E37F78781D5}"/>
              </a:ext>
            </a:extLst>
          </p:cNvPr>
          <p:cNvSpPr/>
          <p:nvPr/>
        </p:nvSpPr>
        <p:spPr>
          <a:xfrm>
            <a:off x="191344" y="260648"/>
            <a:ext cx="11680669" cy="612068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-424567" y="72496"/>
            <a:ext cx="7136487" cy="1066800"/>
          </a:xfrm>
        </p:spPr>
        <p:txBody>
          <a:bodyPr rtlCol="1">
            <a:normAutofit/>
          </a:bodyPr>
          <a:lstStyle/>
          <a:p>
            <a:pPr algn="r" rtl="1"/>
            <a:r>
              <a:rPr lang="he-IL" sz="4000" b="0" dirty="0" err="1">
                <a:solidFill>
                  <a:schemeClr val="bg1"/>
                </a:solidFill>
              </a:rPr>
              <a:t>נסיון</a:t>
            </a:r>
            <a:endParaRPr lang="he-IL" sz="4000" b="0" dirty="0">
              <a:solidFill>
                <a:schemeClr val="bg1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F292F110-BAF0-AD36-8CCA-C60CF0CF8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835" y="1324855"/>
            <a:ext cx="6522993" cy="476312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2A4B09-40C4-904C-1529-EB8300A93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562"/>
          <a:stretch/>
        </p:blipFill>
        <p:spPr>
          <a:xfrm>
            <a:off x="361524" y="4024193"/>
            <a:ext cx="4487805" cy="2063786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74D089E-BD79-D200-AEE3-657460AD5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84" t="3973" r="4146" b="89400"/>
          <a:stretch/>
        </p:blipFill>
        <p:spPr>
          <a:xfrm>
            <a:off x="8319356" y="424866"/>
            <a:ext cx="3285472" cy="83362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4DBB055-4097-2344-D548-F79DE16F8FF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90930" y="1337585"/>
            <a:ext cx="4487805" cy="2523463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8656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לבן: פינות מעוגלות 23">
            <a:extLst>
              <a:ext uri="{FF2B5EF4-FFF2-40B4-BE49-F238E27FC236}">
                <a16:creationId xmlns:a16="http://schemas.microsoft.com/office/drawing/2014/main" id="{8A487EE8-D742-77BF-D2BC-5E37F78781D5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1055440" y="71884"/>
            <a:ext cx="7136487" cy="1066800"/>
          </a:xfrm>
        </p:spPr>
        <p:txBody>
          <a:bodyPr rtlCol="1">
            <a:normAutofit/>
          </a:bodyPr>
          <a:lstStyle/>
          <a:p>
            <a:pPr algn="r" rtl="1"/>
            <a:r>
              <a:rPr lang="he-IL" sz="4000" b="0" dirty="0" err="1">
                <a:solidFill>
                  <a:schemeClr val="bg1"/>
                </a:solidFill>
              </a:rPr>
              <a:t>נסיון</a:t>
            </a:r>
            <a:endParaRPr lang="he-IL" sz="4000" b="0" dirty="0">
              <a:solidFill>
                <a:schemeClr val="bg1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AAF4BDBE-5A66-71D6-EBA1-7738C7068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495" y="1339480"/>
            <a:ext cx="6701983" cy="4797958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D2DFA6C-0882-7972-4232-6D253857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628" y="1319702"/>
            <a:ext cx="3415850" cy="483751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510D36F-A175-C77D-C2B4-BE9174EF4A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6" t="36929" r="1213" b="10542"/>
          <a:stretch/>
        </p:blipFill>
        <p:spPr>
          <a:xfrm>
            <a:off x="621914" y="3933056"/>
            <a:ext cx="4226321" cy="2520281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EEAB9FF-8B88-9313-1FD1-6418F7254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784" t="3973" r="4146" b="89400"/>
          <a:stretch/>
        </p:blipFill>
        <p:spPr>
          <a:xfrm>
            <a:off x="9025989" y="605284"/>
            <a:ext cx="2470611" cy="62687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0F3C40D-9FD0-F606-5A2B-D63A2259B53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21914" y="948032"/>
            <a:ext cx="4226321" cy="2790427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4980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מלבן: פינות מעוגלות 23">
            <a:extLst>
              <a:ext uri="{FF2B5EF4-FFF2-40B4-BE49-F238E27FC236}">
                <a16:creationId xmlns:a16="http://schemas.microsoft.com/office/drawing/2014/main" id="{8A487EE8-D742-77BF-D2BC-5E37F78781D5}"/>
              </a:ext>
            </a:extLst>
          </p:cNvPr>
          <p:cNvSpPr/>
          <p:nvPr/>
        </p:nvSpPr>
        <p:spPr>
          <a:xfrm>
            <a:off x="695400" y="260648"/>
            <a:ext cx="11176613" cy="6264696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C3571301-FBFC-775A-E874-BB8BB46E2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409" y="2244615"/>
            <a:ext cx="3230823" cy="449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66AFCCB-5738-0E59-BC6D-8F7EC0688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473" y="1760535"/>
            <a:ext cx="3111509" cy="4394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-240704" y="155493"/>
            <a:ext cx="7136487" cy="1066800"/>
          </a:xfrm>
        </p:spPr>
        <p:txBody>
          <a:bodyPr rtlCol="1">
            <a:normAutofit/>
          </a:bodyPr>
          <a:lstStyle/>
          <a:p>
            <a:pPr algn="r" rtl="1"/>
            <a:r>
              <a:rPr lang="he-IL" sz="4000" b="0" dirty="0" err="1">
                <a:solidFill>
                  <a:schemeClr val="bg1"/>
                </a:solidFill>
              </a:rPr>
              <a:t>נסיון</a:t>
            </a:r>
            <a:endParaRPr lang="he-IL" sz="4000" b="0" dirty="0">
              <a:solidFill>
                <a:schemeClr val="bg1"/>
              </a:solidFill>
            </a:endParaRPr>
          </a:p>
        </p:txBody>
      </p:sp>
      <p:pic>
        <p:nvPicPr>
          <p:cNvPr id="6" name="תמונה 5" descr="תמונה שמכילה שמים, בניין, חוץ, אצטדיון&#10;&#10;התיאור נוצר באופן אוטומטי">
            <a:extLst>
              <a:ext uri="{FF2B5EF4-FFF2-40B4-BE49-F238E27FC236}">
                <a16:creationId xmlns:a16="http://schemas.microsoft.com/office/drawing/2014/main" id="{30A98C5D-9F56-E260-A9BC-D25EF1EE4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607" y="1573882"/>
            <a:ext cx="4608512" cy="2884427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518369C7-0C5B-F066-2F4D-F584676B3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6397" y="592562"/>
            <a:ext cx="1846424" cy="71716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75F0CA2-BDF0-E247-A41C-BC22BC2EF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338" y="1556438"/>
            <a:ext cx="3636271" cy="3981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31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9" name="תמונה 8" descr="תמונה שמכילה לבוש, אדם, איש, קסדה&#10;&#10;התיאור נוצר באופן אוטומטי">
            <a:extLst>
              <a:ext uri="{FF2B5EF4-FFF2-40B4-BE49-F238E27FC236}">
                <a16:creationId xmlns:a16="http://schemas.microsoft.com/office/drawing/2014/main" id="{061A76D6-ABD1-E944-E9B8-A18F65AED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75" y="548680"/>
            <a:ext cx="5139319" cy="5139319"/>
          </a:xfrm>
          <a:prstGeom prst="rect">
            <a:avLst/>
          </a:prstGeom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4439816" y="3502701"/>
            <a:ext cx="7136487" cy="1066800"/>
          </a:xfrm>
        </p:spPr>
        <p:txBody>
          <a:bodyPr rtlCol="1">
            <a:noAutofit/>
          </a:bodyPr>
          <a:lstStyle/>
          <a:p>
            <a:pPr algn="r" rtl="1"/>
            <a:r>
              <a:rPr lang="he-IL" sz="5400" b="0" dirty="0">
                <a:solidFill>
                  <a:schemeClr val="bg1"/>
                </a:solidFill>
              </a:rPr>
              <a:t>הסיבות המרכזיות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>
                <a:solidFill>
                  <a:schemeClr val="bg1"/>
                </a:solidFill>
              </a:rPr>
              <a:t>      לכשלים</a:t>
            </a:r>
            <a:br>
              <a:rPr lang="he-IL" sz="5400" b="0" dirty="0">
                <a:solidFill>
                  <a:schemeClr val="bg1"/>
                </a:solidFill>
              </a:rPr>
            </a:br>
            <a:br>
              <a:rPr lang="he-IL" sz="5400" b="0" dirty="0">
                <a:solidFill>
                  <a:schemeClr val="bg1"/>
                </a:solidFill>
              </a:rPr>
            </a:br>
            <a:r>
              <a:rPr lang="he-IL" sz="5400" b="0" dirty="0" err="1">
                <a:solidFill>
                  <a:schemeClr val="bg1"/>
                </a:solidFill>
              </a:rPr>
              <a:t>בפרויקטי</a:t>
            </a:r>
            <a:r>
              <a:rPr lang="he-IL" sz="5400" b="0" dirty="0">
                <a:solidFill>
                  <a:schemeClr val="bg1"/>
                </a:solidFill>
              </a:rPr>
              <a:t> בניה</a:t>
            </a:r>
          </a:p>
        </p:txBody>
      </p:sp>
    </p:spTree>
    <p:extLst>
      <p:ext uri="{BB962C8B-B14F-4D97-AF65-F5344CB8AC3E}">
        <p14:creationId xmlns:p14="http://schemas.microsoft.com/office/powerpoint/2010/main" val="9167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9" name="תמונה 8" descr="תמונה שמכילה לבוש, אדם, איש, קסדה&#10;&#10;התיאור נוצר באופן אוטומטי">
            <a:extLst>
              <a:ext uri="{FF2B5EF4-FFF2-40B4-BE49-F238E27FC236}">
                <a16:creationId xmlns:a16="http://schemas.microsoft.com/office/drawing/2014/main" id="{061A76D6-ABD1-E944-E9B8-A18F65AED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620688"/>
            <a:ext cx="5129786" cy="5129786"/>
          </a:xfrm>
          <a:prstGeom prst="rect">
            <a:avLst/>
          </a:prstGeom>
        </p:spPr>
      </p:pic>
      <p:sp>
        <p:nvSpPr>
          <p:cNvPr id="13" name="כותרת 1">
            <a:extLst>
              <a:ext uri="{FF2B5EF4-FFF2-40B4-BE49-F238E27FC236}">
                <a16:creationId xmlns:a16="http://schemas.microsoft.com/office/drawing/2014/main" id="{2F279295-034F-CDFB-76B2-BB92363B2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355979" y="3906613"/>
            <a:ext cx="7136487" cy="1066800"/>
          </a:xfrm>
        </p:spPr>
        <p:txBody>
          <a:bodyPr rtlCol="1">
            <a:noAutofit/>
          </a:bodyPr>
          <a:lstStyle/>
          <a:p>
            <a:pPr algn="ctr" rtl="1"/>
            <a:br>
              <a:rPr lang="he-IL" sz="4400" b="0" dirty="0">
                <a:solidFill>
                  <a:schemeClr val="bg1"/>
                </a:solidFill>
              </a:rPr>
            </a:br>
            <a:r>
              <a:rPr lang="he-IL" sz="4400" b="0" dirty="0">
                <a:solidFill>
                  <a:schemeClr val="bg1"/>
                </a:solidFill>
              </a:rPr>
              <a:t>חוסר בהשקעת </a:t>
            </a:r>
            <a:br>
              <a:rPr lang="he-IL" sz="4400" b="0" dirty="0">
                <a:solidFill>
                  <a:schemeClr val="bg1"/>
                </a:solidFill>
              </a:rPr>
            </a:br>
            <a:br>
              <a:rPr lang="he-IL" sz="4400" b="0" dirty="0">
                <a:solidFill>
                  <a:schemeClr val="bg1"/>
                </a:solidFill>
              </a:rPr>
            </a:br>
            <a:r>
              <a:rPr lang="he-IL" sz="4400" b="0" dirty="0">
                <a:solidFill>
                  <a:schemeClr val="bg1"/>
                </a:solidFill>
              </a:rPr>
              <a:t>תשומות זמן נדרשות </a:t>
            </a:r>
            <a:br>
              <a:rPr lang="he-IL" sz="4400" b="0" dirty="0">
                <a:solidFill>
                  <a:schemeClr val="bg1"/>
                </a:solidFill>
              </a:rPr>
            </a:br>
            <a:br>
              <a:rPr lang="he-IL" sz="4400" b="0" dirty="0">
                <a:solidFill>
                  <a:schemeClr val="bg1"/>
                </a:solidFill>
              </a:rPr>
            </a:br>
            <a:r>
              <a:rPr lang="he-IL" sz="4400" b="0" dirty="0">
                <a:solidFill>
                  <a:schemeClr val="bg1"/>
                </a:solidFill>
              </a:rPr>
              <a:t>לפרויקט על ידי </a:t>
            </a:r>
            <a:br>
              <a:rPr lang="he-IL" sz="4400" b="0" dirty="0">
                <a:solidFill>
                  <a:schemeClr val="bg1"/>
                </a:solidFill>
              </a:rPr>
            </a:br>
            <a:br>
              <a:rPr lang="he-IL" sz="4400" b="0" dirty="0">
                <a:solidFill>
                  <a:schemeClr val="bg1"/>
                </a:solidFill>
              </a:rPr>
            </a:br>
            <a:r>
              <a:rPr lang="he-IL" sz="4400" b="0" dirty="0">
                <a:solidFill>
                  <a:schemeClr val="bg1"/>
                </a:solidFill>
              </a:rPr>
              <a:t>המפקחים והמתכננים</a:t>
            </a:r>
          </a:p>
        </p:txBody>
      </p:sp>
    </p:spTree>
    <p:extLst>
      <p:ext uri="{BB962C8B-B14F-4D97-AF65-F5344CB8AC3E}">
        <p14:creationId xmlns:p14="http://schemas.microsoft.com/office/powerpoint/2010/main" val="25483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504A1EEB-5778-B552-986B-C8ECF572668C}"/>
              </a:ext>
            </a:extLst>
          </p:cNvPr>
          <p:cNvSpPr/>
          <p:nvPr/>
        </p:nvSpPr>
        <p:spPr>
          <a:xfrm>
            <a:off x="191344" y="260648"/>
            <a:ext cx="11680669" cy="5760640"/>
          </a:xfrm>
          <a:prstGeom prst="round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3143677" y="951143"/>
            <a:ext cx="8686801" cy="4495800"/>
          </a:xfrm>
        </p:spPr>
        <p:txBody>
          <a:bodyPr rtlCol="1">
            <a:normAutofit/>
          </a:bodyPr>
          <a:lstStyle/>
          <a:p>
            <a:pPr marL="45720" indent="0">
              <a:buNone/>
            </a:pPr>
            <a:endParaRPr lang="he-IL" sz="4000" b="1" dirty="0">
              <a:solidFill>
                <a:schemeClr val="accent1"/>
              </a:solidFill>
            </a:endParaRPr>
          </a:p>
          <a:p>
            <a:pPr lvl="1"/>
            <a:endParaRPr lang="he-IL" dirty="0">
              <a:solidFill>
                <a:schemeClr val="bg2">
                  <a:lumMod val="25000"/>
                </a:schemeClr>
              </a:solidFill>
              <a:latin typeface="helvetica-w01-light"/>
            </a:endParaRPr>
          </a:p>
          <a:p>
            <a:pPr lvl="1"/>
            <a:endParaRPr lang="he-I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>
              <a:buNone/>
            </a:pPr>
            <a:endParaRPr lang="he-IL" dirty="0"/>
          </a:p>
        </p:txBody>
      </p:sp>
      <p:sp>
        <p:nvSpPr>
          <p:cNvPr id="19" name="מציין מיקום תוכן 2">
            <a:extLst>
              <a:ext uri="{FF2B5EF4-FFF2-40B4-BE49-F238E27FC236}">
                <a16:creationId xmlns:a16="http://schemas.microsoft.com/office/drawing/2014/main" id="{3448C844-4C64-48A1-942A-7B1ABB8F1873}"/>
              </a:ext>
            </a:extLst>
          </p:cNvPr>
          <p:cNvSpPr txBox="1">
            <a:spLocks/>
          </p:cNvSpPr>
          <p:nvPr/>
        </p:nvSpPr>
        <p:spPr>
          <a:xfrm flipH="1">
            <a:off x="2541345" y="1874172"/>
            <a:ext cx="6908155" cy="543816"/>
          </a:xfrm>
          <a:prstGeom prst="rect">
            <a:avLst/>
          </a:prstGeom>
          <a:noFill/>
        </p:spPr>
        <p:txBody>
          <a:bodyPr vert="horz" lIns="91440" tIns="45720" rIns="91440" bIns="45720" rtlCol="1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6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AB8A1A5-3F6E-AA17-404C-B7220A23AF68}"/>
              </a:ext>
            </a:extLst>
          </p:cNvPr>
          <p:cNvSpPr txBox="1">
            <a:spLocks/>
          </p:cNvSpPr>
          <p:nvPr/>
        </p:nvSpPr>
        <p:spPr bwMode="auto">
          <a:xfrm flipH="1">
            <a:off x="5159896" y="2725725"/>
            <a:ext cx="7136487" cy="10668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r" defTabSz="914400" rtl="1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he-IL" sz="4400" b="0" dirty="0">
                <a:solidFill>
                  <a:schemeClr val="bg1"/>
                </a:solidFill>
              </a:rPr>
              <a:t>צוות תכנון וניהול</a:t>
            </a:r>
          </a:p>
          <a:p>
            <a:pPr algn="ctr"/>
            <a:endParaRPr lang="he-IL" sz="4400" b="0" dirty="0">
              <a:solidFill>
                <a:schemeClr val="bg1"/>
              </a:solidFill>
            </a:endParaRPr>
          </a:p>
          <a:p>
            <a:pPr algn="ctr"/>
            <a:r>
              <a:rPr lang="he-IL" sz="4400" b="0" dirty="0">
                <a:solidFill>
                  <a:schemeClr val="bg1"/>
                </a:solidFill>
              </a:rPr>
              <a:t>לא מיומן מספיק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613F66A-D249-6683-D5F1-079095C59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692696"/>
            <a:ext cx="4686529" cy="469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מצגת אסטרטגיה עסקית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strategy presentation.potx" id="{A5F13A6F-AB02-4A73-816C-34C20B6AA795}" vid="{DE7FCDCE-56F1-4731-A067-3AC58DCA2BCA}"/>
    </a:ext>
  </a:extLst>
</a:theme>
</file>

<file path=ppt/theme/theme2.xml><?xml version="1.0" encoding="utf-8"?>
<a:theme xmlns:a="http://schemas.openxmlformats.org/drawingml/2006/main" name="ערכת נושא של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של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f9b5e87859ce6d7eedbdc6e4e4205c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5e0075ee7624d6a846e01eb6183742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3DEF67-A9B3-4C0D-9E9D-F16CB9C01AC9}">
  <ds:schemaRefs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infopath/2007/PartnerControl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2DF8669-7C63-454D-BA64-2B8A34DFCA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0D5FCC-904B-45C7-9419-1B8CC376B8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291</Words>
  <Application>Microsoft Office PowerPoint</Application>
  <PresentationFormat>מסך רחב</PresentationFormat>
  <Paragraphs>156</Paragraphs>
  <Slides>26</Slides>
  <Notes>25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26</vt:i4>
      </vt:variant>
    </vt:vector>
  </HeadingPairs>
  <TitlesOfParts>
    <vt:vector size="31" baseType="lpstr">
      <vt:lpstr>Arial</vt:lpstr>
      <vt:lpstr>helvetica-w01-light</vt:lpstr>
      <vt:lpstr>Palatino Linotype</vt:lpstr>
      <vt:lpstr>Tahoma</vt:lpstr>
      <vt:lpstr>מצגת אסטרטגיה עסקית</vt:lpstr>
      <vt:lpstr>מצגת של PowerPoint‏</vt:lpstr>
      <vt:lpstr>נסיון</vt:lpstr>
      <vt:lpstr>מצגת של PowerPoint‏</vt:lpstr>
      <vt:lpstr>נסיון</vt:lpstr>
      <vt:lpstr>נסיון</vt:lpstr>
      <vt:lpstr>נסיון</vt:lpstr>
      <vt:lpstr>הסיבות המרכזיות        לכשלים  בפרויקטי בניה</vt:lpstr>
      <vt:lpstr> חוסר בהשקעת   תשומות זמן נדרשות   לפרויקט על ידי   המפקחים והמתכננים</vt:lpstr>
      <vt:lpstr>מצגת של PowerPoint‏</vt:lpstr>
      <vt:lpstr>מצגת של PowerPoint‏</vt:lpstr>
      <vt:lpstr>בזבוז כספים</vt:lpstr>
      <vt:lpstr>עיכוב בלו"ז</vt:lpstr>
      <vt:lpstr>בניה באיכות נמוכה</vt:lpstr>
      <vt:lpstr>בזבוז כספים</vt:lpstr>
      <vt:lpstr>בזבוז כספים</vt:lpstr>
      <vt:lpstr>בזבוז כספים</vt:lpstr>
      <vt:lpstr>בזבוז כספים</vt:lpstr>
      <vt:lpstr>מצגת של PowerPoint‏</vt:lpstr>
      <vt:lpstr>   ניהול   הביקורת</vt:lpstr>
      <vt:lpstr>מתי להתחיל את  הביקורת ? </vt:lpstr>
      <vt:lpstr>מהם סוגי חוזי הבניה לביקורת?</vt:lpstr>
      <vt:lpstr>מה היקף הפרוייקטים שכדאי לבקר ?</vt:lpstr>
      <vt:lpstr>מה תקציב   הביקורת  הנדרש?</vt:lpstr>
      <vt:lpstr>מה המיומנות  הנדרשת מצוות  הביקורת ?</vt:lpstr>
      <vt:lpstr>    ביקורת  במקצועיות  ברגישות   ונחישות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2021-08-23T07:57:09Z</dcterms:created>
  <dcterms:modified xsi:type="dcterms:W3CDTF">2023-09-04T09:00:22Z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