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7" r:id="rId1"/>
  </p:sldMasterIdLst>
  <p:sldIdLst>
    <p:sldId id="256" r:id="rId2"/>
    <p:sldId id="257" r:id="rId3"/>
    <p:sldId id="258" r:id="rId4"/>
    <p:sldId id="259" r:id="rId5"/>
    <p:sldId id="261" r:id="rId6"/>
    <p:sldId id="262" r:id="rId7"/>
    <p:sldId id="260" r:id="rId8"/>
    <p:sldId id="263" r:id="rId9"/>
    <p:sldId id="264" r:id="rId10"/>
    <p:sldId id="265" r:id="rId11"/>
    <p:sldId id="267" r:id="rId12"/>
    <p:sldId id="268"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7DE6118-2437-4B30-8E3C-4D2BE6020583}" type="datetimeFigureOut">
              <a:rPr lang="en-US" smtClean="0"/>
              <a:pPr/>
              <a:t>9/3/2023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9E57DC2-970A-4B3E-BB1C-7A09969E49DF}"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651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4927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84176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1922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7DE6118-2437-4B30-8E3C-4D2BE6020583}" type="datetimeFigureOut">
              <a:rPr lang="en-US" smtClean="0"/>
              <a:pPr/>
              <a:t>9/3/2023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59315348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284394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257300" y="2909102"/>
            <a:ext cx="4800600" cy="299639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633864" y="2909102"/>
            <a:ext cx="4800600" cy="299639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263557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0808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9/3/2023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362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765051" y="6375679"/>
            <a:ext cx="1233355" cy="348462"/>
          </a:xfrm>
        </p:spPr>
        <p:txBody>
          <a:bodyPr/>
          <a:lstStyle/>
          <a:p>
            <a:fld id="{87DE6118-2437-4B30-8E3C-4D2BE6020583}" type="datetimeFigureOut">
              <a:rPr lang="en-US" smtClean="0"/>
              <a:pPr/>
              <a:t>9/3/2023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9E57DC2-970A-4B3E-BB1C-7A09969E49DF}"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444860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765950" y="6375679"/>
            <a:ext cx="1232456" cy="348462"/>
          </a:xfrm>
        </p:spPr>
        <p:txBody>
          <a:bodyPr/>
          <a:lstStyle/>
          <a:p>
            <a:fld id="{87DE6118-2437-4B30-8E3C-4D2BE6020583}" type="datetimeFigureOut">
              <a:rPr lang="en-US" smtClean="0"/>
              <a:pPr/>
              <a:t>9/3/2023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59781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7DE6118-2437-4B30-8E3C-4D2BE6020583}" type="datetimeFigureOut">
              <a:rPr lang="en-US" smtClean="0"/>
              <a:pPr/>
              <a:t>9/3/2023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9E57DC2-970A-4B3E-BB1C-7A09969E49DF}"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887604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1"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r" defTabSz="914400" rtl="1"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r" defTabSz="914400" rtl="1"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r" defTabSz="914400" rtl="1"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כותרת משנה 2">
            <a:extLst>
              <a:ext uri="{FF2B5EF4-FFF2-40B4-BE49-F238E27FC236}">
                <a16:creationId xmlns:a16="http://schemas.microsoft.com/office/drawing/2014/main" id="{10D7E4E5-C7CD-425C-AD4A-81A7C589BB2F}"/>
              </a:ext>
            </a:extLst>
          </p:cNvPr>
          <p:cNvSpPr>
            <a:spLocks noGrp="1"/>
          </p:cNvSpPr>
          <p:nvPr>
            <p:ph type="subTitle" idx="1"/>
          </p:nvPr>
        </p:nvSpPr>
        <p:spPr>
          <a:xfrm>
            <a:off x="3280440" y="1364625"/>
            <a:ext cx="7826723" cy="1892382"/>
          </a:xfrm>
        </p:spPr>
        <p:txBody>
          <a:bodyPr>
            <a:normAutofit/>
          </a:bodyPr>
          <a:lstStyle/>
          <a:p>
            <a:r>
              <a:rPr lang="he-IL" sz="4000" b="1" u="sng" dirty="0">
                <a:solidFill>
                  <a:schemeClr val="tx1">
                    <a:lumMod val="95000"/>
                    <a:lumOff val="5000"/>
                  </a:schemeClr>
                </a:solidFill>
              </a:rPr>
              <a:t>תוכנית גפ"ן</a:t>
            </a:r>
          </a:p>
          <a:p>
            <a:r>
              <a:rPr lang="he-IL" sz="4000" b="1" u="sng" dirty="0">
                <a:solidFill>
                  <a:schemeClr val="tx1">
                    <a:lumMod val="95000"/>
                    <a:lumOff val="5000"/>
                  </a:schemeClr>
                </a:solidFill>
              </a:rPr>
              <a:t>עקרונות יסוד</a:t>
            </a:r>
          </a:p>
        </p:txBody>
      </p:sp>
      <p:sp>
        <p:nvSpPr>
          <p:cNvPr id="10" name="Freeform: Shape 9">
            <a:extLst>
              <a:ext uri="{FF2B5EF4-FFF2-40B4-BE49-F238E27FC236}">
                <a16:creationId xmlns:a16="http://schemas.microsoft.com/office/drawing/2014/main" id="{68A549F5-BF47-4351-BA22-B59919984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921728" cy="6858000"/>
          </a:xfrm>
          <a:custGeom>
            <a:avLst/>
            <a:gdLst>
              <a:gd name="connsiteX0" fmla="*/ 0 w 2921728"/>
              <a:gd name="connsiteY0" fmla="*/ 0 h 6858000"/>
              <a:gd name="connsiteX1" fmla="*/ 2035903 w 2921728"/>
              <a:gd name="connsiteY1" fmla="*/ 0 h 6858000"/>
              <a:gd name="connsiteX2" fmla="*/ 2202677 w 2921728"/>
              <a:gd name="connsiteY2" fmla="*/ 0 h 6858000"/>
              <a:gd name="connsiteX3" fmla="*/ 2745516 w 2921728"/>
              <a:gd name="connsiteY3" fmla="*/ 0 h 6858000"/>
              <a:gd name="connsiteX4" fmla="*/ 2747103 w 2921728"/>
              <a:gd name="connsiteY4" fmla="*/ 68263 h 6858000"/>
              <a:gd name="connsiteX5" fmla="*/ 2755041 w 2921728"/>
              <a:gd name="connsiteY5" fmla="*/ 128588 h 6858000"/>
              <a:gd name="connsiteX6" fmla="*/ 2766153 w 2921728"/>
              <a:gd name="connsiteY6" fmla="*/ 180975 h 6858000"/>
              <a:gd name="connsiteX7" fmla="*/ 2780441 w 2921728"/>
              <a:gd name="connsiteY7" fmla="*/ 227013 h 6858000"/>
              <a:gd name="connsiteX8" fmla="*/ 2796316 w 2921728"/>
              <a:gd name="connsiteY8" fmla="*/ 268288 h 6858000"/>
              <a:gd name="connsiteX9" fmla="*/ 2815366 w 2921728"/>
              <a:gd name="connsiteY9" fmla="*/ 304800 h 6858000"/>
              <a:gd name="connsiteX10" fmla="*/ 2834416 w 2921728"/>
              <a:gd name="connsiteY10" fmla="*/ 342900 h 6858000"/>
              <a:gd name="connsiteX11" fmla="*/ 2853466 w 2921728"/>
              <a:gd name="connsiteY11" fmla="*/ 381000 h 6858000"/>
              <a:gd name="connsiteX12" fmla="*/ 2869341 w 2921728"/>
              <a:gd name="connsiteY12" fmla="*/ 417513 h 6858000"/>
              <a:gd name="connsiteX13" fmla="*/ 2885216 w 2921728"/>
              <a:gd name="connsiteY13" fmla="*/ 458788 h 6858000"/>
              <a:gd name="connsiteX14" fmla="*/ 2901091 w 2921728"/>
              <a:gd name="connsiteY14" fmla="*/ 504825 h 6858000"/>
              <a:gd name="connsiteX15" fmla="*/ 2912203 w 2921728"/>
              <a:gd name="connsiteY15" fmla="*/ 557213 h 6858000"/>
              <a:gd name="connsiteX16" fmla="*/ 2918553 w 2921728"/>
              <a:gd name="connsiteY16" fmla="*/ 617538 h 6858000"/>
              <a:gd name="connsiteX17" fmla="*/ 2921728 w 2921728"/>
              <a:gd name="connsiteY17" fmla="*/ 685800 h 6858000"/>
              <a:gd name="connsiteX18" fmla="*/ 2918553 w 2921728"/>
              <a:gd name="connsiteY18" fmla="*/ 754063 h 6858000"/>
              <a:gd name="connsiteX19" fmla="*/ 2912203 w 2921728"/>
              <a:gd name="connsiteY19" fmla="*/ 814388 h 6858000"/>
              <a:gd name="connsiteX20" fmla="*/ 2901091 w 2921728"/>
              <a:gd name="connsiteY20" fmla="*/ 866775 h 6858000"/>
              <a:gd name="connsiteX21" fmla="*/ 2885216 w 2921728"/>
              <a:gd name="connsiteY21" fmla="*/ 912813 h 6858000"/>
              <a:gd name="connsiteX22" fmla="*/ 2869341 w 2921728"/>
              <a:gd name="connsiteY22" fmla="*/ 954088 h 6858000"/>
              <a:gd name="connsiteX23" fmla="*/ 2853466 w 2921728"/>
              <a:gd name="connsiteY23" fmla="*/ 990600 h 6858000"/>
              <a:gd name="connsiteX24" fmla="*/ 2834416 w 2921728"/>
              <a:gd name="connsiteY24" fmla="*/ 1028700 h 6858000"/>
              <a:gd name="connsiteX25" fmla="*/ 2815366 w 2921728"/>
              <a:gd name="connsiteY25" fmla="*/ 1066800 h 6858000"/>
              <a:gd name="connsiteX26" fmla="*/ 2796316 w 2921728"/>
              <a:gd name="connsiteY26" fmla="*/ 1103313 h 6858000"/>
              <a:gd name="connsiteX27" fmla="*/ 2780441 w 2921728"/>
              <a:gd name="connsiteY27" fmla="*/ 1144588 h 6858000"/>
              <a:gd name="connsiteX28" fmla="*/ 2766153 w 2921728"/>
              <a:gd name="connsiteY28" fmla="*/ 1190625 h 6858000"/>
              <a:gd name="connsiteX29" fmla="*/ 2755041 w 2921728"/>
              <a:gd name="connsiteY29" fmla="*/ 1243013 h 6858000"/>
              <a:gd name="connsiteX30" fmla="*/ 2747103 w 2921728"/>
              <a:gd name="connsiteY30" fmla="*/ 1303338 h 6858000"/>
              <a:gd name="connsiteX31" fmla="*/ 2745516 w 2921728"/>
              <a:gd name="connsiteY31" fmla="*/ 1371600 h 6858000"/>
              <a:gd name="connsiteX32" fmla="*/ 2747103 w 2921728"/>
              <a:gd name="connsiteY32" fmla="*/ 1439863 h 6858000"/>
              <a:gd name="connsiteX33" fmla="*/ 2755041 w 2921728"/>
              <a:gd name="connsiteY33" fmla="*/ 1500188 h 6858000"/>
              <a:gd name="connsiteX34" fmla="*/ 2766153 w 2921728"/>
              <a:gd name="connsiteY34" fmla="*/ 1552575 h 6858000"/>
              <a:gd name="connsiteX35" fmla="*/ 2780441 w 2921728"/>
              <a:gd name="connsiteY35" fmla="*/ 1598613 h 6858000"/>
              <a:gd name="connsiteX36" fmla="*/ 2796316 w 2921728"/>
              <a:gd name="connsiteY36" fmla="*/ 1639888 h 6858000"/>
              <a:gd name="connsiteX37" fmla="*/ 2815366 w 2921728"/>
              <a:gd name="connsiteY37" fmla="*/ 1676400 h 6858000"/>
              <a:gd name="connsiteX38" fmla="*/ 2834416 w 2921728"/>
              <a:gd name="connsiteY38" fmla="*/ 1714500 h 6858000"/>
              <a:gd name="connsiteX39" fmla="*/ 2853466 w 2921728"/>
              <a:gd name="connsiteY39" fmla="*/ 1752600 h 6858000"/>
              <a:gd name="connsiteX40" fmla="*/ 2869341 w 2921728"/>
              <a:gd name="connsiteY40" fmla="*/ 1789113 h 6858000"/>
              <a:gd name="connsiteX41" fmla="*/ 2885216 w 2921728"/>
              <a:gd name="connsiteY41" fmla="*/ 1830388 h 6858000"/>
              <a:gd name="connsiteX42" fmla="*/ 2901091 w 2921728"/>
              <a:gd name="connsiteY42" fmla="*/ 1876425 h 6858000"/>
              <a:gd name="connsiteX43" fmla="*/ 2912203 w 2921728"/>
              <a:gd name="connsiteY43" fmla="*/ 1928813 h 6858000"/>
              <a:gd name="connsiteX44" fmla="*/ 2918553 w 2921728"/>
              <a:gd name="connsiteY44" fmla="*/ 1989138 h 6858000"/>
              <a:gd name="connsiteX45" fmla="*/ 2921728 w 2921728"/>
              <a:gd name="connsiteY45" fmla="*/ 2057400 h 6858000"/>
              <a:gd name="connsiteX46" fmla="*/ 2918553 w 2921728"/>
              <a:gd name="connsiteY46" fmla="*/ 2125663 h 6858000"/>
              <a:gd name="connsiteX47" fmla="*/ 2912203 w 2921728"/>
              <a:gd name="connsiteY47" fmla="*/ 2185988 h 6858000"/>
              <a:gd name="connsiteX48" fmla="*/ 2901091 w 2921728"/>
              <a:gd name="connsiteY48" fmla="*/ 2238375 h 6858000"/>
              <a:gd name="connsiteX49" fmla="*/ 2885216 w 2921728"/>
              <a:gd name="connsiteY49" fmla="*/ 2284413 h 6858000"/>
              <a:gd name="connsiteX50" fmla="*/ 2869341 w 2921728"/>
              <a:gd name="connsiteY50" fmla="*/ 2325688 h 6858000"/>
              <a:gd name="connsiteX51" fmla="*/ 2853466 w 2921728"/>
              <a:gd name="connsiteY51" fmla="*/ 2362200 h 6858000"/>
              <a:gd name="connsiteX52" fmla="*/ 2834416 w 2921728"/>
              <a:gd name="connsiteY52" fmla="*/ 2400300 h 6858000"/>
              <a:gd name="connsiteX53" fmla="*/ 2815366 w 2921728"/>
              <a:gd name="connsiteY53" fmla="*/ 2438400 h 6858000"/>
              <a:gd name="connsiteX54" fmla="*/ 2796316 w 2921728"/>
              <a:gd name="connsiteY54" fmla="*/ 2474913 h 6858000"/>
              <a:gd name="connsiteX55" fmla="*/ 2780441 w 2921728"/>
              <a:gd name="connsiteY55" fmla="*/ 2516188 h 6858000"/>
              <a:gd name="connsiteX56" fmla="*/ 2766153 w 2921728"/>
              <a:gd name="connsiteY56" fmla="*/ 2562225 h 6858000"/>
              <a:gd name="connsiteX57" fmla="*/ 2755041 w 2921728"/>
              <a:gd name="connsiteY57" fmla="*/ 2614613 h 6858000"/>
              <a:gd name="connsiteX58" fmla="*/ 2747103 w 2921728"/>
              <a:gd name="connsiteY58" fmla="*/ 2674938 h 6858000"/>
              <a:gd name="connsiteX59" fmla="*/ 2745516 w 2921728"/>
              <a:gd name="connsiteY59" fmla="*/ 2743200 h 6858000"/>
              <a:gd name="connsiteX60" fmla="*/ 2747103 w 2921728"/>
              <a:gd name="connsiteY60" fmla="*/ 2811463 h 6858000"/>
              <a:gd name="connsiteX61" fmla="*/ 2755041 w 2921728"/>
              <a:gd name="connsiteY61" fmla="*/ 2871788 h 6858000"/>
              <a:gd name="connsiteX62" fmla="*/ 2766153 w 2921728"/>
              <a:gd name="connsiteY62" fmla="*/ 2924175 h 6858000"/>
              <a:gd name="connsiteX63" fmla="*/ 2780441 w 2921728"/>
              <a:gd name="connsiteY63" fmla="*/ 2970213 h 6858000"/>
              <a:gd name="connsiteX64" fmla="*/ 2796316 w 2921728"/>
              <a:gd name="connsiteY64" fmla="*/ 3011488 h 6858000"/>
              <a:gd name="connsiteX65" fmla="*/ 2815366 w 2921728"/>
              <a:gd name="connsiteY65" fmla="*/ 3048000 h 6858000"/>
              <a:gd name="connsiteX66" fmla="*/ 2834416 w 2921728"/>
              <a:gd name="connsiteY66" fmla="*/ 3086100 h 6858000"/>
              <a:gd name="connsiteX67" fmla="*/ 2853466 w 2921728"/>
              <a:gd name="connsiteY67" fmla="*/ 3124200 h 6858000"/>
              <a:gd name="connsiteX68" fmla="*/ 2869341 w 2921728"/>
              <a:gd name="connsiteY68" fmla="*/ 3160713 h 6858000"/>
              <a:gd name="connsiteX69" fmla="*/ 2885216 w 2921728"/>
              <a:gd name="connsiteY69" fmla="*/ 3201988 h 6858000"/>
              <a:gd name="connsiteX70" fmla="*/ 2901091 w 2921728"/>
              <a:gd name="connsiteY70" fmla="*/ 3248025 h 6858000"/>
              <a:gd name="connsiteX71" fmla="*/ 2912203 w 2921728"/>
              <a:gd name="connsiteY71" fmla="*/ 3300413 h 6858000"/>
              <a:gd name="connsiteX72" fmla="*/ 2918553 w 2921728"/>
              <a:gd name="connsiteY72" fmla="*/ 3360738 h 6858000"/>
              <a:gd name="connsiteX73" fmla="*/ 2921728 w 2921728"/>
              <a:gd name="connsiteY73" fmla="*/ 3427413 h 6858000"/>
              <a:gd name="connsiteX74" fmla="*/ 2918553 w 2921728"/>
              <a:gd name="connsiteY74" fmla="*/ 3497263 h 6858000"/>
              <a:gd name="connsiteX75" fmla="*/ 2912203 w 2921728"/>
              <a:gd name="connsiteY75" fmla="*/ 3557588 h 6858000"/>
              <a:gd name="connsiteX76" fmla="*/ 2901091 w 2921728"/>
              <a:gd name="connsiteY76" fmla="*/ 3609975 h 6858000"/>
              <a:gd name="connsiteX77" fmla="*/ 2885216 w 2921728"/>
              <a:gd name="connsiteY77" fmla="*/ 3656013 h 6858000"/>
              <a:gd name="connsiteX78" fmla="*/ 2869341 w 2921728"/>
              <a:gd name="connsiteY78" fmla="*/ 3697288 h 6858000"/>
              <a:gd name="connsiteX79" fmla="*/ 2853466 w 2921728"/>
              <a:gd name="connsiteY79" fmla="*/ 3733800 h 6858000"/>
              <a:gd name="connsiteX80" fmla="*/ 2834416 w 2921728"/>
              <a:gd name="connsiteY80" fmla="*/ 3771900 h 6858000"/>
              <a:gd name="connsiteX81" fmla="*/ 2815366 w 2921728"/>
              <a:gd name="connsiteY81" fmla="*/ 3810000 h 6858000"/>
              <a:gd name="connsiteX82" fmla="*/ 2796316 w 2921728"/>
              <a:gd name="connsiteY82" fmla="*/ 3846513 h 6858000"/>
              <a:gd name="connsiteX83" fmla="*/ 2780441 w 2921728"/>
              <a:gd name="connsiteY83" fmla="*/ 3887788 h 6858000"/>
              <a:gd name="connsiteX84" fmla="*/ 2766153 w 2921728"/>
              <a:gd name="connsiteY84" fmla="*/ 3933825 h 6858000"/>
              <a:gd name="connsiteX85" fmla="*/ 2755041 w 2921728"/>
              <a:gd name="connsiteY85" fmla="*/ 3986213 h 6858000"/>
              <a:gd name="connsiteX86" fmla="*/ 2747103 w 2921728"/>
              <a:gd name="connsiteY86" fmla="*/ 4046538 h 6858000"/>
              <a:gd name="connsiteX87" fmla="*/ 2745516 w 2921728"/>
              <a:gd name="connsiteY87" fmla="*/ 4114800 h 6858000"/>
              <a:gd name="connsiteX88" fmla="*/ 2747103 w 2921728"/>
              <a:gd name="connsiteY88" fmla="*/ 4183063 h 6858000"/>
              <a:gd name="connsiteX89" fmla="*/ 2755041 w 2921728"/>
              <a:gd name="connsiteY89" fmla="*/ 4243388 h 6858000"/>
              <a:gd name="connsiteX90" fmla="*/ 2766153 w 2921728"/>
              <a:gd name="connsiteY90" fmla="*/ 4295775 h 6858000"/>
              <a:gd name="connsiteX91" fmla="*/ 2780441 w 2921728"/>
              <a:gd name="connsiteY91" fmla="*/ 4341813 h 6858000"/>
              <a:gd name="connsiteX92" fmla="*/ 2796316 w 2921728"/>
              <a:gd name="connsiteY92" fmla="*/ 4383088 h 6858000"/>
              <a:gd name="connsiteX93" fmla="*/ 2815366 w 2921728"/>
              <a:gd name="connsiteY93" fmla="*/ 4419600 h 6858000"/>
              <a:gd name="connsiteX94" fmla="*/ 2853466 w 2921728"/>
              <a:gd name="connsiteY94" fmla="*/ 4495800 h 6858000"/>
              <a:gd name="connsiteX95" fmla="*/ 2869341 w 2921728"/>
              <a:gd name="connsiteY95" fmla="*/ 4532313 h 6858000"/>
              <a:gd name="connsiteX96" fmla="*/ 2885216 w 2921728"/>
              <a:gd name="connsiteY96" fmla="*/ 4573588 h 6858000"/>
              <a:gd name="connsiteX97" fmla="*/ 2901091 w 2921728"/>
              <a:gd name="connsiteY97" fmla="*/ 4619625 h 6858000"/>
              <a:gd name="connsiteX98" fmla="*/ 2912203 w 2921728"/>
              <a:gd name="connsiteY98" fmla="*/ 4672013 h 6858000"/>
              <a:gd name="connsiteX99" fmla="*/ 2918553 w 2921728"/>
              <a:gd name="connsiteY99" fmla="*/ 4732338 h 6858000"/>
              <a:gd name="connsiteX100" fmla="*/ 2921728 w 2921728"/>
              <a:gd name="connsiteY100" fmla="*/ 4800600 h 6858000"/>
              <a:gd name="connsiteX101" fmla="*/ 2918553 w 2921728"/>
              <a:gd name="connsiteY101" fmla="*/ 4868863 h 6858000"/>
              <a:gd name="connsiteX102" fmla="*/ 2912203 w 2921728"/>
              <a:gd name="connsiteY102" fmla="*/ 4929188 h 6858000"/>
              <a:gd name="connsiteX103" fmla="*/ 2901091 w 2921728"/>
              <a:gd name="connsiteY103" fmla="*/ 4981575 h 6858000"/>
              <a:gd name="connsiteX104" fmla="*/ 2885216 w 2921728"/>
              <a:gd name="connsiteY104" fmla="*/ 5027613 h 6858000"/>
              <a:gd name="connsiteX105" fmla="*/ 2869341 w 2921728"/>
              <a:gd name="connsiteY105" fmla="*/ 5068888 h 6858000"/>
              <a:gd name="connsiteX106" fmla="*/ 2853466 w 2921728"/>
              <a:gd name="connsiteY106" fmla="*/ 5105400 h 6858000"/>
              <a:gd name="connsiteX107" fmla="*/ 2834416 w 2921728"/>
              <a:gd name="connsiteY107" fmla="*/ 5143500 h 6858000"/>
              <a:gd name="connsiteX108" fmla="*/ 2815366 w 2921728"/>
              <a:gd name="connsiteY108" fmla="*/ 5181600 h 6858000"/>
              <a:gd name="connsiteX109" fmla="*/ 2796316 w 2921728"/>
              <a:gd name="connsiteY109" fmla="*/ 5218113 h 6858000"/>
              <a:gd name="connsiteX110" fmla="*/ 2780441 w 2921728"/>
              <a:gd name="connsiteY110" fmla="*/ 5259388 h 6858000"/>
              <a:gd name="connsiteX111" fmla="*/ 2766153 w 2921728"/>
              <a:gd name="connsiteY111" fmla="*/ 5305425 h 6858000"/>
              <a:gd name="connsiteX112" fmla="*/ 2755041 w 2921728"/>
              <a:gd name="connsiteY112" fmla="*/ 5357813 h 6858000"/>
              <a:gd name="connsiteX113" fmla="*/ 2747103 w 2921728"/>
              <a:gd name="connsiteY113" fmla="*/ 5418138 h 6858000"/>
              <a:gd name="connsiteX114" fmla="*/ 2745516 w 2921728"/>
              <a:gd name="connsiteY114" fmla="*/ 5486400 h 6858000"/>
              <a:gd name="connsiteX115" fmla="*/ 2747103 w 2921728"/>
              <a:gd name="connsiteY115" fmla="*/ 5554663 h 6858000"/>
              <a:gd name="connsiteX116" fmla="*/ 2755041 w 2921728"/>
              <a:gd name="connsiteY116" fmla="*/ 5614988 h 6858000"/>
              <a:gd name="connsiteX117" fmla="*/ 2766153 w 2921728"/>
              <a:gd name="connsiteY117" fmla="*/ 5667375 h 6858000"/>
              <a:gd name="connsiteX118" fmla="*/ 2780441 w 2921728"/>
              <a:gd name="connsiteY118" fmla="*/ 5713413 h 6858000"/>
              <a:gd name="connsiteX119" fmla="*/ 2796316 w 2921728"/>
              <a:gd name="connsiteY119" fmla="*/ 5754688 h 6858000"/>
              <a:gd name="connsiteX120" fmla="*/ 2815366 w 2921728"/>
              <a:gd name="connsiteY120" fmla="*/ 5791200 h 6858000"/>
              <a:gd name="connsiteX121" fmla="*/ 2834416 w 2921728"/>
              <a:gd name="connsiteY121" fmla="*/ 5829300 h 6858000"/>
              <a:gd name="connsiteX122" fmla="*/ 2853466 w 2921728"/>
              <a:gd name="connsiteY122" fmla="*/ 5867400 h 6858000"/>
              <a:gd name="connsiteX123" fmla="*/ 2869341 w 2921728"/>
              <a:gd name="connsiteY123" fmla="*/ 5903913 h 6858000"/>
              <a:gd name="connsiteX124" fmla="*/ 2885216 w 2921728"/>
              <a:gd name="connsiteY124" fmla="*/ 5945188 h 6858000"/>
              <a:gd name="connsiteX125" fmla="*/ 2901091 w 2921728"/>
              <a:gd name="connsiteY125" fmla="*/ 5991225 h 6858000"/>
              <a:gd name="connsiteX126" fmla="*/ 2912203 w 2921728"/>
              <a:gd name="connsiteY126" fmla="*/ 6043613 h 6858000"/>
              <a:gd name="connsiteX127" fmla="*/ 2918553 w 2921728"/>
              <a:gd name="connsiteY127" fmla="*/ 6103938 h 6858000"/>
              <a:gd name="connsiteX128" fmla="*/ 2921728 w 2921728"/>
              <a:gd name="connsiteY128" fmla="*/ 6172200 h 6858000"/>
              <a:gd name="connsiteX129" fmla="*/ 2918553 w 2921728"/>
              <a:gd name="connsiteY129" fmla="*/ 6240463 h 6858000"/>
              <a:gd name="connsiteX130" fmla="*/ 2912203 w 2921728"/>
              <a:gd name="connsiteY130" fmla="*/ 6300788 h 6858000"/>
              <a:gd name="connsiteX131" fmla="*/ 2901091 w 2921728"/>
              <a:gd name="connsiteY131" fmla="*/ 6353175 h 6858000"/>
              <a:gd name="connsiteX132" fmla="*/ 2885216 w 2921728"/>
              <a:gd name="connsiteY132" fmla="*/ 6399213 h 6858000"/>
              <a:gd name="connsiteX133" fmla="*/ 2869341 w 2921728"/>
              <a:gd name="connsiteY133" fmla="*/ 6440488 h 6858000"/>
              <a:gd name="connsiteX134" fmla="*/ 2853466 w 2921728"/>
              <a:gd name="connsiteY134" fmla="*/ 6477000 h 6858000"/>
              <a:gd name="connsiteX135" fmla="*/ 2834416 w 2921728"/>
              <a:gd name="connsiteY135" fmla="*/ 6515100 h 6858000"/>
              <a:gd name="connsiteX136" fmla="*/ 2815366 w 2921728"/>
              <a:gd name="connsiteY136" fmla="*/ 6553200 h 6858000"/>
              <a:gd name="connsiteX137" fmla="*/ 2796316 w 2921728"/>
              <a:gd name="connsiteY137" fmla="*/ 6589713 h 6858000"/>
              <a:gd name="connsiteX138" fmla="*/ 2780441 w 2921728"/>
              <a:gd name="connsiteY138" fmla="*/ 6630988 h 6858000"/>
              <a:gd name="connsiteX139" fmla="*/ 2766153 w 2921728"/>
              <a:gd name="connsiteY139" fmla="*/ 6677025 h 6858000"/>
              <a:gd name="connsiteX140" fmla="*/ 2755041 w 2921728"/>
              <a:gd name="connsiteY140" fmla="*/ 6729413 h 6858000"/>
              <a:gd name="connsiteX141" fmla="*/ 2747103 w 2921728"/>
              <a:gd name="connsiteY141" fmla="*/ 6789738 h 6858000"/>
              <a:gd name="connsiteX142" fmla="*/ 2745516 w 2921728"/>
              <a:gd name="connsiteY142" fmla="*/ 6858000 h 6858000"/>
              <a:gd name="connsiteX143" fmla="*/ 2202677 w 2921728"/>
              <a:gd name="connsiteY143" fmla="*/ 6858000 h 6858000"/>
              <a:gd name="connsiteX144" fmla="*/ 2035903 w 2921728"/>
              <a:gd name="connsiteY144" fmla="*/ 6858000 h 6858000"/>
              <a:gd name="connsiteX145" fmla="*/ 0 w 2921728"/>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21728" h="6858000">
                <a:moveTo>
                  <a:pt x="0" y="0"/>
                </a:moveTo>
                <a:lnTo>
                  <a:pt x="2035903" y="0"/>
                </a:lnTo>
                <a:lnTo>
                  <a:pt x="2202677" y="0"/>
                </a:lnTo>
                <a:lnTo>
                  <a:pt x="2745516" y="0"/>
                </a:lnTo>
                <a:lnTo>
                  <a:pt x="2747103" y="68263"/>
                </a:lnTo>
                <a:lnTo>
                  <a:pt x="2755041" y="128588"/>
                </a:lnTo>
                <a:lnTo>
                  <a:pt x="2766153" y="180975"/>
                </a:lnTo>
                <a:lnTo>
                  <a:pt x="2780441" y="227013"/>
                </a:lnTo>
                <a:lnTo>
                  <a:pt x="2796316" y="268288"/>
                </a:lnTo>
                <a:lnTo>
                  <a:pt x="2815366" y="304800"/>
                </a:lnTo>
                <a:lnTo>
                  <a:pt x="2834416" y="342900"/>
                </a:lnTo>
                <a:lnTo>
                  <a:pt x="2853466" y="381000"/>
                </a:lnTo>
                <a:lnTo>
                  <a:pt x="2869341" y="417513"/>
                </a:lnTo>
                <a:lnTo>
                  <a:pt x="2885216" y="458788"/>
                </a:lnTo>
                <a:lnTo>
                  <a:pt x="2901091" y="504825"/>
                </a:lnTo>
                <a:lnTo>
                  <a:pt x="2912203" y="557213"/>
                </a:lnTo>
                <a:lnTo>
                  <a:pt x="2918553" y="617538"/>
                </a:lnTo>
                <a:lnTo>
                  <a:pt x="2921728" y="685800"/>
                </a:lnTo>
                <a:lnTo>
                  <a:pt x="2918553" y="754063"/>
                </a:lnTo>
                <a:lnTo>
                  <a:pt x="2912203" y="814388"/>
                </a:lnTo>
                <a:lnTo>
                  <a:pt x="2901091" y="866775"/>
                </a:lnTo>
                <a:lnTo>
                  <a:pt x="2885216" y="912813"/>
                </a:lnTo>
                <a:lnTo>
                  <a:pt x="2869341" y="954088"/>
                </a:lnTo>
                <a:lnTo>
                  <a:pt x="2853466" y="990600"/>
                </a:lnTo>
                <a:lnTo>
                  <a:pt x="2834416" y="1028700"/>
                </a:lnTo>
                <a:lnTo>
                  <a:pt x="2815366" y="1066800"/>
                </a:lnTo>
                <a:lnTo>
                  <a:pt x="2796316" y="1103313"/>
                </a:lnTo>
                <a:lnTo>
                  <a:pt x="2780441" y="1144588"/>
                </a:lnTo>
                <a:lnTo>
                  <a:pt x="2766153" y="1190625"/>
                </a:lnTo>
                <a:lnTo>
                  <a:pt x="2755041" y="1243013"/>
                </a:lnTo>
                <a:lnTo>
                  <a:pt x="2747103" y="1303338"/>
                </a:lnTo>
                <a:lnTo>
                  <a:pt x="2745516" y="1371600"/>
                </a:lnTo>
                <a:lnTo>
                  <a:pt x="2747103" y="1439863"/>
                </a:lnTo>
                <a:lnTo>
                  <a:pt x="2755041" y="1500188"/>
                </a:lnTo>
                <a:lnTo>
                  <a:pt x="2766153" y="1552575"/>
                </a:lnTo>
                <a:lnTo>
                  <a:pt x="2780441" y="1598613"/>
                </a:lnTo>
                <a:lnTo>
                  <a:pt x="2796316" y="1639888"/>
                </a:lnTo>
                <a:lnTo>
                  <a:pt x="2815366" y="1676400"/>
                </a:lnTo>
                <a:lnTo>
                  <a:pt x="2834416" y="1714500"/>
                </a:lnTo>
                <a:lnTo>
                  <a:pt x="2853466" y="1752600"/>
                </a:lnTo>
                <a:lnTo>
                  <a:pt x="2869341" y="1789113"/>
                </a:lnTo>
                <a:lnTo>
                  <a:pt x="2885216" y="1830388"/>
                </a:lnTo>
                <a:lnTo>
                  <a:pt x="2901091" y="1876425"/>
                </a:lnTo>
                <a:lnTo>
                  <a:pt x="2912203" y="1928813"/>
                </a:lnTo>
                <a:lnTo>
                  <a:pt x="2918553" y="1989138"/>
                </a:lnTo>
                <a:lnTo>
                  <a:pt x="2921728" y="2057400"/>
                </a:lnTo>
                <a:lnTo>
                  <a:pt x="2918553" y="2125663"/>
                </a:lnTo>
                <a:lnTo>
                  <a:pt x="2912203" y="2185988"/>
                </a:lnTo>
                <a:lnTo>
                  <a:pt x="2901091" y="2238375"/>
                </a:lnTo>
                <a:lnTo>
                  <a:pt x="2885216" y="2284413"/>
                </a:lnTo>
                <a:lnTo>
                  <a:pt x="2869341" y="2325688"/>
                </a:lnTo>
                <a:lnTo>
                  <a:pt x="2853466" y="2362200"/>
                </a:lnTo>
                <a:lnTo>
                  <a:pt x="2834416" y="2400300"/>
                </a:lnTo>
                <a:lnTo>
                  <a:pt x="2815366" y="2438400"/>
                </a:lnTo>
                <a:lnTo>
                  <a:pt x="2796316" y="2474913"/>
                </a:lnTo>
                <a:lnTo>
                  <a:pt x="2780441" y="2516188"/>
                </a:lnTo>
                <a:lnTo>
                  <a:pt x="2766153" y="2562225"/>
                </a:lnTo>
                <a:lnTo>
                  <a:pt x="2755041" y="2614613"/>
                </a:lnTo>
                <a:lnTo>
                  <a:pt x="2747103" y="2674938"/>
                </a:lnTo>
                <a:lnTo>
                  <a:pt x="2745516" y="2743200"/>
                </a:lnTo>
                <a:lnTo>
                  <a:pt x="2747103" y="2811463"/>
                </a:lnTo>
                <a:lnTo>
                  <a:pt x="2755041" y="2871788"/>
                </a:lnTo>
                <a:lnTo>
                  <a:pt x="2766153" y="2924175"/>
                </a:lnTo>
                <a:lnTo>
                  <a:pt x="2780441" y="2970213"/>
                </a:lnTo>
                <a:lnTo>
                  <a:pt x="2796316" y="3011488"/>
                </a:lnTo>
                <a:lnTo>
                  <a:pt x="2815366" y="3048000"/>
                </a:lnTo>
                <a:lnTo>
                  <a:pt x="2834416" y="3086100"/>
                </a:lnTo>
                <a:lnTo>
                  <a:pt x="2853466" y="3124200"/>
                </a:lnTo>
                <a:lnTo>
                  <a:pt x="2869341" y="3160713"/>
                </a:lnTo>
                <a:lnTo>
                  <a:pt x="2885216" y="3201988"/>
                </a:lnTo>
                <a:lnTo>
                  <a:pt x="2901091" y="3248025"/>
                </a:lnTo>
                <a:lnTo>
                  <a:pt x="2912203" y="3300413"/>
                </a:lnTo>
                <a:lnTo>
                  <a:pt x="2918553" y="3360738"/>
                </a:lnTo>
                <a:lnTo>
                  <a:pt x="2921728" y="3427413"/>
                </a:lnTo>
                <a:lnTo>
                  <a:pt x="2918553" y="3497263"/>
                </a:lnTo>
                <a:lnTo>
                  <a:pt x="2912203" y="3557588"/>
                </a:lnTo>
                <a:lnTo>
                  <a:pt x="2901091" y="3609975"/>
                </a:lnTo>
                <a:lnTo>
                  <a:pt x="2885216" y="3656013"/>
                </a:lnTo>
                <a:lnTo>
                  <a:pt x="2869341" y="3697288"/>
                </a:lnTo>
                <a:lnTo>
                  <a:pt x="2853466" y="3733800"/>
                </a:lnTo>
                <a:lnTo>
                  <a:pt x="2834416" y="3771900"/>
                </a:lnTo>
                <a:lnTo>
                  <a:pt x="2815366" y="3810000"/>
                </a:lnTo>
                <a:lnTo>
                  <a:pt x="2796316" y="3846513"/>
                </a:lnTo>
                <a:lnTo>
                  <a:pt x="2780441" y="3887788"/>
                </a:lnTo>
                <a:lnTo>
                  <a:pt x="2766153" y="3933825"/>
                </a:lnTo>
                <a:lnTo>
                  <a:pt x="2755041" y="3986213"/>
                </a:lnTo>
                <a:lnTo>
                  <a:pt x="2747103" y="4046538"/>
                </a:lnTo>
                <a:lnTo>
                  <a:pt x="2745516" y="4114800"/>
                </a:lnTo>
                <a:lnTo>
                  <a:pt x="2747103" y="4183063"/>
                </a:lnTo>
                <a:lnTo>
                  <a:pt x="2755041" y="4243388"/>
                </a:lnTo>
                <a:lnTo>
                  <a:pt x="2766153" y="4295775"/>
                </a:lnTo>
                <a:lnTo>
                  <a:pt x="2780441" y="4341813"/>
                </a:lnTo>
                <a:lnTo>
                  <a:pt x="2796316" y="4383088"/>
                </a:lnTo>
                <a:lnTo>
                  <a:pt x="2815366" y="4419600"/>
                </a:lnTo>
                <a:lnTo>
                  <a:pt x="2853466" y="4495800"/>
                </a:lnTo>
                <a:lnTo>
                  <a:pt x="2869341" y="4532313"/>
                </a:lnTo>
                <a:lnTo>
                  <a:pt x="2885216" y="4573588"/>
                </a:lnTo>
                <a:lnTo>
                  <a:pt x="2901091" y="4619625"/>
                </a:lnTo>
                <a:lnTo>
                  <a:pt x="2912203" y="4672013"/>
                </a:lnTo>
                <a:lnTo>
                  <a:pt x="2918553" y="4732338"/>
                </a:lnTo>
                <a:lnTo>
                  <a:pt x="2921728" y="4800600"/>
                </a:lnTo>
                <a:lnTo>
                  <a:pt x="2918553" y="4868863"/>
                </a:lnTo>
                <a:lnTo>
                  <a:pt x="2912203" y="4929188"/>
                </a:lnTo>
                <a:lnTo>
                  <a:pt x="2901091" y="4981575"/>
                </a:lnTo>
                <a:lnTo>
                  <a:pt x="2885216" y="5027613"/>
                </a:lnTo>
                <a:lnTo>
                  <a:pt x="2869341" y="5068888"/>
                </a:lnTo>
                <a:lnTo>
                  <a:pt x="2853466" y="5105400"/>
                </a:lnTo>
                <a:lnTo>
                  <a:pt x="2834416" y="5143500"/>
                </a:lnTo>
                <a:lnTo>
                  <a:pt x="2815366" y="5181600"/>
                </a:lnTo>
                <a:lnTo>
                  <a:pt x="2796316" y="5218113"/>
                </a:lnTo>
                <a:lnTo>
                  <a:pt x="2780441" y="5259388"/>
                </a:lnTo>
                <a:lnTo>
                  <a:pt x="2766153" y="5305425"/>
                </a:lnTo>
                <a:lnTo>
                  <a:pt x="2755041" y="5357813"/>
                </a:lnTo>
                <a:lnTo>
                  <a:pt x="2747103" y="5418138"/>
                </a:lnTo>
                <a:lnTo>
                  <a:pt x="2745516" y="5486400"/>
                </a:lnTo>
                <a:lnTo>
                  <a:pt x="2747103" y="5554663"/>
                </a:lnTo>
                <a:lnTo>
                  <a:pt x="2755041" y="5614988"/>
                </a:lnTo>
                <a:lnTo>
                  <a:pt x="2766153" y="5667375"/>
                </a:lnTo>
                <a:lnTo>
                  <a:pt x="2780441" y="5713413"/>
                </a:lnTo>
                <a:lnTo>
                  <a:pt x="2796316" y="5754688"/>
                </a:lnTo>
                <a:lnTo>
                  <a:pt x="2815366" y="5791200"/>
                </a:lnTo>
                <a:lnTo>
                  <a:pt x="2834416" y="5829300"/>
                </a:lnTo>
                <a:lnTo>
                  <a:pt x="2853466" y="5867400"/>
                </a:lnTo>
                <a:lnTo>
                  <a:pt x="2869341" y="5903913"/>
                </a:lnTo>
                <a:lnTo>
                  <a:pt x="2885216" y="5945188"/>
                </a:lnTo>
                <a:lnTo>
                  <a:pt x="2901091" y="5991225"/>
                </a:lnTo>
                <a:lnTo>
                  <a:pt x="2912203" y="6043613"/>
                </a:lnTo>
                <a:lnTo>
                  <a:pt x="2918553" y="6103938"/>
                </a:lnTo>
                <a:lnTo>
                  <a:pt x="2921728" y="6172200"/>
                </a:lnTo>
                <a:lnTo>
                  <a:pt x="2918553" y="6240463"/>
                </a:lnTo>
                <a:lnTo>
                  <a:pt x="2912203" y="6300788"/>
                </a:lnTo>
                <a:lnTo>
                  <a:pt x="2901091" y="6353175"/>
                </a:lnTo>
                <a:lnTo>
                  <a:pt x="2885216" y="6399213"/>
                </a:lnTo>
                <a:lnTo>
                  <a:pt x="2869341" y="6440488"/>
                </a:lnTo>
                <a:lnTo>
                  <a:pt x="2853466" y="6477000"/>
                </a:lnTo>
                <a:lnTo>
                  <a:pt x="2834416" y="6515100"/>
                </a:lnTo>
                <a:lnTo>
                  <a:pt x="2815366" y="6553200"/>
                </a:lnTo>
                <a:lnTo>
                  <a:pt x="2796316" y="6589713"/>
                </a:lnTo>
                <a:lnTo>
                  <a:pt x="2780441" y="6630988"/>
                </a:lnTo>
                <a:lnTo>
                  <a:pt x="2766153" y="6677025"/>
                </a:lnTo>
                <a:lnTo>
                  <a:pt x="2755041" y="6729413"/>
                </a:lnTo>
                <a:lnTo>
                  <a:pt x="2747103" y="6789738"/>
                </a:lnTo>
                <a:lnTo>
                  <a:pt x="2745516" y="6858000"/>
                </a:lnTo>
                <a:lnTo>
                  <a:pt x="2202677" y="6858000"/>
                </a:lnTo>
                <a:lnTo>
                  <a:pt x="2035903" y="6858000"/>
                </a:lnTo>
                <a:lnTo>
                  <a:pt x="0" y="6858000"/>
                </a:lnTo>
                <a:close/>
              </a:path>
            </a:pathLst>
          </a:custGeom>
          <a:solidFill>
            <a:schemeClr val="accent1"/>
          </a:solidFill>
          <a:ln w="0">
            <a:noFill/>
            <a:prstDash val="solid"/>
            <a:round/>
            <a:headEnd/>
            <a:tailEnd/>
          </a:ln>
        </p:spPr>
      </p:sp>
      <p:sp>
        <p:nvSpPr>
          <p:cNvPr id="12" name="Rectangle 11">
            <a:extLst>
              <a:ext uri="{FF2B5EF4-FFF2-40B4-BE49-F238E27FC236}">
                <a16:creationId xmlns:a16="http://schemas.microsoft.com/office/drawing/2014/main" id="{C467EAEF-38A1-4DBE-A2A7-C4288EC25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7">
            <a:extLst>
              <a:ext uri="{FF2B5EF4-FFF2-40B4-BE49-F238E27FC236}">
                <a16:creationId xmlns:a16="http://schemas.microsoft.com/office/drawing/2014/main" id="{D53001FB-8ED7-47B5-944C-60AB80B2E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308141" y="5373189"/>
            <a:ext cx="1993170" cy="148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הדרכה מקוונת מערכת גפ&quot;ן - בסל תקציבי הכלה והשתלבות - YouTube">
            <a:extLst>
              <a:ext uri="{FF2B5EF4-FFF2-40B4-BE49-F238E27FC236}">
                <a16:creationId xmlns:a16="http://schemas.microsoft.com/office/drawing/2014/main" id="{65791684-0B1C-414A-B254-4AC844145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508" y="3169920"/>
            <a:ext cx="5836677" cy="335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15E5DB4-5EA6-49A4-AAEB-C77FF6204799}"/>
              </a:ext>
            </a:extLst>
          </p:cNvPr>
          <p:cNvSpPr txBox="1"/>
          <p:nvPr/>
        </p:nvSpPr>
        <p:spPr>
          <a:xfrm>
            <a:off x="1541417" y="635935"/>
            <a:ext cx="9631680" cy="4209679"/>
          </a:xfrm>
          <a:prstGeom prst="rect">
            <a:avLst/>
          </a:prstGeom>
          <a:noFill/>
        </p:spPr>
        <p:txBody>
          <a:bodyPr wrap="square">
            <a:spAutoFit/>
          </a:bodyPr>
          <a:lstStyle/>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הרשות תשתתף בוועדה מלווה יחד עם נציגי ביה"ס והפיקוח. הרשות תציג את היעדים והדגשים של מערכת החינוך היישובית, בחינת השתתפות הרשות בסל הרשותי לטובת קידום יעדי בתי הספר, היכרות עם בחירת המענים והמשאבים שבית הספר בחר והתאמתם לצרכים , אישור תפעולי במידת הצורך.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בתי הספר נדרשים לדווח בתוכנה הכספית של ביה"ס את פרטי חשבונית המס או הקבלה ולצרף עותק סרוק בתוכנה הכספית. </a:t>
            </a:r>
            <a:endParaRPr lang="en-US" sz="1600" dirty="0">
              <a:effectLst/>
              <a:latin typeface="Times New Roman" panose="02020603050405020304" pitchFamily="18" charset="0"/>
              <a:ea typeface="Times New Roman" panose="02020603050405020304" pitchFamily="18" charset="0"/>
            </a:endParaRPr>
          </a:p>
          <a:p>
            <a:pPr marL="228600"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מערכת גפ"ן שואבת את הדיווחים ישירות מהתוכנה הכספית, והמנהל נדרש לשייך במערכת גפ"ן כל דיווח    </a:t>
            </a:r>
            <a:br>
              <a:rPr lang="en-US" sz="1800" dirty="0">
                <a:effectLst/>
                <a:latin typeface="Times New Roman" panose="02020603050405020304" pitchFamily="18" charset="0"/>
                <a:ea typeface="Times New Roman" panose="02020603050405020304" pitchFamily="18" charset="0"/>
                <a:cs typeface="David" panose="020E0502060401010101" pitchFamily="34" charset="-79"/>
              </a:rPr>
            </a:b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לפעילות בתוכנית עבודה הבית ספרית.</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יש להקפיד שהספק יכתוב באסמכתא בכדי שתאושר, את מספר שעות הפעילות ועלות לשעת פעילות. בנוסף- על גבי הקבלה על הספק לפרט את אופן קבלת התקבול ואת מספר חשבונית המס שבגינה התקבלה הקבלה.</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לא ניתן להעביר תקציב משנה לשנה.</a:t>
            </a:r>
            <a:endParaRPr lang="en-US" sz="1600"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01B4466C-030D-4E44-B309-E5F2876A4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תמונה 7" descr="ציוד ותרמיל של בית ספר צף">
            <a:extLst>
              <a:ext uri="{FF2B5EF4-FFF2-40B4-BE49-F238E27FC236}">
                <a16:creationId xmlns:a16="http://schemas.microsoft.com/office/drawing/2014/main" id="{D5C56B20-9E77-463B-A80C-14151AEF3DD3}"/>
              </a:ext>
            </a:extLst>
          </p:cNvPr>
          <p:cNvPicPr>
            <a:picLocks noChangeAspect="1"/>
          </p:cNvPicPr>
          <p:nvPr/>
        </p:nvPicPr>
        <p:blipFill>
          <a:blip r:embed="rId3"/>
          <a:stretch>
            <a:fillRect/>
          </a:stretch>
        </p:blipFill>
        <p:spPr>
          <a:xfrm>
            <a:off x="2530152" y="4611889"/>
            <a:ext cx="3565848" cy="2139509"/>
          </a:xfrm>
          <a:prstGeom prst="rect">
            <a:avLst/>
          </a:prstGeom>
        </p:spPr>
      </p:pic>
    </p:spTree>
    <p:extLst>
      <p:ext uri="{BB962C8B-B14F-4D97-AF65-F5344CB8AC3E}">
        <p14:creationId xmlns:p14="http://schemas.microsoft.com/office/powerpoint/2010/main" val="162569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1AC0684-7F8A-42E0-94B8-0520A324EB44}"/>
              </a:ext>
            </a:extLst>
          </p:cNvPr>
          <p:cNvSpPr txBox="1"/>
          <p:nvPr/>
        </p:nvSpPr>
        <p:spPr>
          <a:xfrm>
            <a:off x="5037792" y="607813"/>
            <a:ext cx="6096000" cy="369332"/>
          </a:xfrm>
          <a:prstGeom prst="rect">
            <a:avLst/>
          </a:prstGeom>
          <a:noFill/>
        </p:spPr>
        <p:txBody>
          <a:bodyPr wrap="square">
            <a:spAutoFit/>
          </a:bodyPr>
          <a:lstStyle/>
          <a:p>
            <a:pPr algn="r"/>
            <a:r>
              <a:rPr lang="he-IL" sz="1800" b="1" dirty="0"/>
              <a:t>יא.     לוח זמנים </a:t>
            </a:r>
            <a:r>
              <a:rPr lang="he-IL" sz="1800" b="1" dirty="0" err="1"/>
              <a:t>לתשפ"ג</a:t>
            </a:r>
            <a:r>
              <a:rPr lang="he-IL" sz="1800" b="1" dirty="0"/>
              <a:t> - בתי ספר</a:t>
            </a:r>
            <a:endParaRPr lang="he-IL" b="1" dirty="0"/>
          </a:p>
        </p:txBody>
      </p:sp>
      <p:graphicFrame>
        <p:nvGraphicFramePr>
          <p:cNvPr id="4" name="טבלה 3">
            <a:extLst>
              <a:ext uri="{FF2B5EF4-FFF2-40B4-BE49-F238E27FC236}">
                <a16:creationId xmlns:a16="http://schemas.microsoft.com/office/drawing/2014/main" id="{0847EDF0-9C26-4A3C-99A1-E63243C06F98}"/>
              </a:ext>
            </a:extLst>
          </p:cNvPr>
          <p:cNvGraphicFramePr>
            <a:graphicFrameLocks noGrp="1"/>
          </p:cNvGraphicFramePr>
          <p:nvPr>
            <p:extLst>
              <p:ext uri="{D42A27DB-BD31-4B8C-83A1-F6EECF244321}">
                <p14:modId xmlns:p14="http://schemas.microsoft.com/office/powerpoint/2010/main" val="4169006268"/>
              </p:ext>
            </p:extLst>
          </p:nvPr>
        </p:nvGraphicFramePr>
        <p:xfrm>
          <a:off x="1323703" y="1123405"/>
          <a:ext cx="9810089" cy="4973320"/>
        </p:xfrm>
        <a:graphic>
          <a:graphicData uri="http://schemas.openxmlformats.org/drawingml/2006/table">
            <a:tbl>
              <a:tblPr rtl="1" firstRow="1" bandRow="1">
                <a:tableStyleId>{5C22544A-7EE6-4342-B048-85BDC9FD1C3A}</a:tableStyleId>
              </a:tblPr>
              <a:tblGrid>
                <a:gridCol w="938942">
                  <a:extLst>
                    <a:ext uri="{9D8B030D-6E8A-4147-A177-3AD203B41FA5}">
                      <a16:colId xmlns:a16="http://schemas.microsoft.com/office/drawing/2014/main" val="2206965269"/>
                    </a:ext>
                  </a:extLst>
                </a:gridCol>
                <a:gridCol w="3071239">
                  <a:extLst>
                    <a:ext uri="{9D8B030D-6E8A-4147-A177-3AD203B41FA5}">
                      <a16:colId xmlns:a16="http://schemas.microsoft.com/office/drawing/2014/main" val="3541736831"/>
                    </a:ext>
                  </a:extLst>
                </a:gridCol>
                <a:gridCol w="5799908">
                  <a:extLst>
                    <a:ext uri="{9D8B030D-6E8A-4147-A177-3AD203B41FA5}">
                      <a16:colId xmlns:a16="http://schemas.microsoft.com/office/drawing/2014/main" val="3218975051"/>
                    </a:ext>
                  </a:extLst>
                </a:gridCol>
              </a:tblGrid>
              <a:tr h="370840">
                <a:tc>
                  <a:txBody>
                    <a:bodyPr/>
                    <a:lstStyle/>
                    <a:p>
                      <a:pPr algn="ctr" rtl="1"/>
                      <a:r>
                        <a:rPr lang="he-IL" sz="2400" dirty="0"/>
                        <a:t>שנה</a:t>
                      </a:r>
                    </a:p>
                  </a:txBody>
                  <a:tcPr/>
                </a:tc>
                <a:tc>
                  <a:txBody>
                    <a:bodyPr/>
                    <a:lstStyle/>
                    <a:p>
                      <a:pPr algn="ctr" rtl="1"/>
                      <a:r>
                        <a:rPr lang="he-IL" sz="2400" dirty="0"/>
                        <a:t>טווח תאריכים</a:t>
                      </a:r>
                    </a:p>
                  </a:txBody>
                  <a:tcPr/>
                </a:tc>
                <a:tc>
                  <a:txBody>
                    <a:bodyPr/>
                    <a:lstStyle/>
                    <a:p>
                      <a:pPr algn="ctr" rtl="1"/>
                      <a:r>
                        <a:rPr lang="he-IL" sz="2400" dirty="0"/>
                        <a:t>פעולה</a:t>
                      </a:r>
                    </a:p>
                  </a:txBody>
                  <a:tcPr/>
                </a:tc>
                <a:extLst>
                  <a:ext uri="{0D108BD9-81ED-4DB2-BD59-A6C34878D82A}">
                    <a16:rowId xmlns:a16="http://schemas.microsoft.com/office/drawing/2014/main" val="1463978635"/>
                  </a:ext>
                </a:extLst>
              </a:tr>
              <a:tr h="370840">
                <a:tc rowSpan="6">
                  <a:txBody>
                    <a:bodyPr/>
                    <a:lstStyle/>
                    <a:p>
                      <a:pPr algn="ctr" rtl="1"/>
                      <a:r>
                        <a:rPr lang="he-IL" sz="2000" b="1" dirty="0"/>
                        <a:t>2022</a:t>
                      </a:r>
                    </a:p>
                  </a:txBody>
                  <a:tcPr anchor="ctr"/>
                </a:tc>
                <a:tc>
                  <a:txBody>
                    <a:bodyPr/>
                    <a:lstStyle/>
                    <a:p>
                      <a:pPr marL="0" indent="0" algn="r">
                        <a:buNone/>
                      </a:pPr>
                      <a:r>
                        <a:rPr lang="he-IL" sz="1800" b="1" dirty="0"/>
                        <a:t>9 במאי – 31 במאי</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שיקוף התקציב שיעמוד לרשות בית הספר בתשפ"ג</a:t>
                      </a:r>
                      <a:endParaRPr lang="he-IL" dirty="0"/>
                    </a:p>
                  </a:txBody>
                  <a:tcPr/>
                </a:tc>
                <a:extLst>
                  <a:ext uri="{0D108BD9-81ED-4DB2-BD59-A6C34878D82A}">
                    <a16:rowId xmlns:a16="http://schemas.microsoft.com/office/drawing/2014/main" val="3174356696"/>
                  </a:ext>
                </a:extLst>
              </a:tr>
              <a:tr h="370840">
                <a:tc vMerge="1">
                  <a:txBody>
                    <a:bodyPr/>
                    <a:lstStyle/>
                    <a:p>
                      <a:pPr algn="ctr" rtl="1"/>
                      <a:endParaRPr lang="he-IL" sz="2000" b="1" dirty="0"/>
                    </a:p>
                  </a:txBody>
                  <a:tcPr/>
                </a:tc>
                <a:tc>
                  <a:txBody>
                    <a:bodyPr/>
                    <a:lstStyle/>
                    <a:p>
                      <a:pPr algn="r" rtl="1"/>
                      <a:endParaRPr lang="he-IL" dirty="0"/>
                    </a:p>
                  </a:txBody>
                  <a:tcPr/>
                </a:tc>
                <a:tc>
                  <a:txBody>
                    <a:bodyPr/>
                    <a:lstStyle/>
                    <a:p>
                      <a:pPr marL="0" indent="0">
                        <a:buNone/>
                      </a:pPr>
                      <a:r>
                        <a:rPr lang="he-IL" sz="1800" dirty="0"/>
                        <a:t>שלב התכנון המקדים הכולל רכש ימי הדרכה ושעות בודדות וכן המרת שעות לימוד לתקציב בחט"ע</a:t>
                      </a:r>
                      <a:endParaRPr lang="en-US" sz="1800" dirty="0"/>
                    </a:p>
                  </a:txBody>
                  <a:tcPr/>
                </a:tc>
                <a:extLst>
                  <a:ext uri="{0D108BD9-81ED-4DB2-BD59-A6C34878D82A}">
                    <a16:rowId xmlns:a16="http://schemas.microsoft.com/office/drawing/2014/main" val="1409229546"/>
                  </a:ext>
                </a:extLst>
              </a:tr>
              <a:tr h="370840">
                <a:tc vMerge="1">
                  <a:txBody>
                    <a:bodyPr/>
                    <a:lstStyle/>
                    <a:p>
                      <a:pPr algn="ctr" rtl="1"/>
                      <a:endParaRPr lang="he-IL" sz="2000" b="1" dirty="0"/>
                    </a:p>
                  </a:txBody>
                  <a:tcPr/>
                </a:tc>
                <a:tc>
                  <a:txBody>
                    <a:bodyPr/>
                    <a:lstStyle/>
                    <a:p>
                      <a:pPr marL="0" indent="0" algn="r">
                        <a:buNone/>
                      </a:pPr>
                      <a:r>
                        <a:rPr lang="he-IL" sz="1800" b="1" dirty="0"/>
                        <a:t>1 ביוני – 15 ביולי</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בניית תוכנית עבודה בית ספרית, ארגון הלמידה ותכנון התקציב הבית ספרי, לרבות בחירת המענים</a:t>
                      </a:r>
                      <a:endParaRPr lang="he-IL" dirty="0"/>
                    </a:p>
                  </a:txBody>
                  <a:tcPr/>
                </a:tc>
                <a:extLst>
                  <a:ext uri="{0D108BD9-81ED-4DB2-BD59-A6C34878D82A}">
                    <a16:rowId xmlns:a16="http://schemas.microsoft.com/office/drawing/2014/main" val="3675103238"/>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16 ביולי – 15 באוגוסט</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אישור תוכניות העבודה</a:t>
                      </a:r>
                      <a:endParaRPr lang="he-IL" dirty="0"/>
                    </a:p>
                  </a:txBody>
                  <a:tcPr/>
                </a:tc>
                <a:extLst>
                  <a:ext uri="{0D108BD9-81ED-4DB2-BD59-A6C34878D82A}">
                    <a16:rowId xmlns:a16="http://schemas.microsoft.com/office/drawing/2014/main" val="642540187"/>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1 בספטמבר </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קבלת מקדמה ראשונה</a:t>
                      </a:r>
                      <a:endParaRPr lang="he-IL" dirty="0"/>
                    </a:p>
                  </a:txBody>
                  <a:tcPr/>
                </a:tc>
                <a:extLst>
                  <a:ext uri="{0D108BD9-81ED-4DB2-BD59-A6C34878D82A}">
                    <a16:rowId xmlns:a16="http://schemas.microsoft.com/office/drawing/2014/main" val="3536311767"/>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800" b="1" dirty="0"/>
                        <a:t>1</a:t>
                      </a:r>
                      <a:r>
                        <a:rPr lang="he-IL" sz="1800" b="1" dirty="0"/>
                        <a:t> בדצמבר</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הגשת דוח ביצוע ראשוני</a:t>
                      </a:r>
                      <a:endParaRPr lang="he-IL" dirty="0"/>
                    </a:p>
                  </a:txBody>
                  <a:tcPr/>
                </a:tc>
                <a:extLst>
                  <a:ext uri="{0D108BD9-81ED-4DB2-BD59-A6C34878D82A}">
                    <a16:rowId xmlns:a16="http://schemas.microsoft.com/office/drawing/2014/main" val="1462664267"/>
                  </a:ext>
                </a:extLst>
              </a:tr>
              <a:tr h="370840">
                <a:tc rowSpan="3">
                  <a:txBody>
                    <a:bodyPr/>
                    <a:lstStyle/>
                    <a:p>
                      <a:pPr algn="ctr" rtl="1"/>
                      <a:r>
                        <a:rPr lang="he-IL" sz="2000" b="1" dirty="0"/>
                        <a:t>2023</a:t>
                      </a: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 בפברואר</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העברת מקדמה שנייה – השלמה ל-100%</a:t>
                      </a:r>
                    </a:p>
                  </a:txBody>
                  <a:tcPr/>
                </a:tc>
                <a:extLst>
                  <a:ext uri="{0D108BD9-81ED-4DB2-BD59-A6C34878D82A}">
                    <a16:rowId xmlns:a16="http://schemas.microsoft.com/office/drawing/2014/main" val="1081573475"/>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30 ביוני</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משוב על התוכניות והמענים שהופעלו בבית הספר</a:t>
                      </a:r>
                    </a:p>
                  </a:txBody>
                  <a:tcPr/>
                </a:tc>
                <a:extLst>
                  <a:ext uri="{0D108BD9-81ED-4DB2-BD59-A6C34878D82A}">
                    <a16:rowId xmlns:a16="http://schemas.microsoft.com/office/drawing/2014/main" val="3186259063"/>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15 בנובמבר בשנה עוקבת</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הגשת דוח ביצוע שנתי</a:t>
                      </a:r>
                    </a:p>
                  </a:txBody>
                  <a:tcPr/>
                </a:tc>
                <a:extLst>
                  <a:ext uri="{0D108BD9-81ED-4DB2-BD59-A6C34878D82A}">
                    <a16:rowId xmlns:a16="http://schemas.microsoft.com/office/drawing/2014/main" val="854925013"/>
                  </a:ext>
                </a:extLst>
              </a:tr>
              <a:tr h="370840">
                <a:tc>
                  <a:txBody>
                    <a:bodyPr/>
                    <a:lstStyle/>
                    <a:p>
                      <a:pPr algn="ctr" rtl="1"/>
                      <a:r>
                        <a:rPr lang="he-IL" sz="2000" b="1" dirty="0"/>
                        <a:t>2024</a:t>
                      </a: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 בפברואר</a:t>
                      </a:r>
                    </a:p>
                    <a:p>
                      <a:pPr algn="r" rtl="1"/>
                      <a:endParaRPr lang="he-IL" dirty="0"/>
                    </a:p>
                  </a:txBody>
                  <a:tcPr/>
                </a:tc>
                <a:tc>
                  <a:txBody>
                    <a:bodyPr/>
                    <a:lstStyle/>
                    <a:p>
                      <a:r>
                        <a:rPr lang="he-IL" dirty="0"/>
                        <a:t>תשלום סופי וקיזוז מקדמות</a:t>
                      </a:r>
                    </a:p>
                  </a:txBody>
                  <a:tcPr/>
                </a:tc>
                <a:extLst>
                  <a:ext uri="{0D108BD9-81ED-4DB2-BD59-A6C34878D82A}">
                    <a16:rowId xmlns:a16="http://schemas.microsoft.com/office/drawing/2014/main" val="788141304"/>
                  </a:ext>
                </a:extLst>
              </a:tr>
            </a:tbl>
          </a:graphicData>
        </a:graphic>
      </p:graphicFrame>
      <p:pic>
        <p:nvPicPr>
          <p:cNvPr id="5" name="Picture 7">
            <a:extLst>
              <a:ext uri="{FF2B5EF4-FFF2-40B4-BE49-F238E27FC236}">
                <a16:creationId xmlns:a16="http://schemas.microsoft.com/office/drawing/2014/main" id="{711BCEC3-242E-491A-8B32-AE227FE68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27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1">
            <a:extLst>
              <a:ext uri="{FF2B5EF4-FFF2-40B4-BE49-F238E27FC236}">
                <a16:creationId xmlns:a16="http://schemas.microsoft.com/office/drawing/2014/main" id="{76F89A54-80E1-4B6E-BD5E-61C98DB37E16}"/>
              </a:ext>
            </a:extLst>
          </p:cNvPr>
          <p:cNvGraphicFramePr>
            <a:graphicFrameLocks noGrp="1"/>
          </p:cNvGraphicFramePr>
          <p:nvPr>
            <p:extLst>
              <p:ext uri="{D42A27DB-BD31-4B8C-83A1-F6EECF244321}">
                <p14:modId xmlns:p14="http://schemas.microsoft.com/office/powerpoint/2010/main" val="2268705673"/>
              </p:ext>
            </p:extLst>
          </p:nvPr>
        </p:nvGraphicFramePr>
        <p:xfrm>
          <a:off x="1959429" y="1277087"/>
          <a:ext cx="9261449" cy="4333240"/>
        </p:xfrm>
        <a:graphic>
          <a:graphicData uri="http://schemas.openxmlformats.org/drawingml/2006/table">
            <a:tbl>
              <a:tblPr rtl="1" firstRow="1" bandRow="1">
                <a:tableStyleId>{5C22544A-7EE6-4342-B048-85BDC9FD1C3A}</a:tableStyleId>
              </a:tblPr>
              <a:tblGrid>
                <a:gridCol w="886431">
                  <a:extLst>
                    <a:ext uri="{9D8B030D-6E8A-4147-A177-3AD203B41FA5}">
                      <a16:colId xmlns:a16="http://schemas.microsoft.com/office/drawing/2014/main" val="2206965269"/>
                    </a:ext>
                  </a:extLst>
                </a:gridCol>
                <a:gridCol w="2984413">
                  <a:extLst>
                    <a:ext uri="{9D8B030D-6E8A-4147-A177-3AD203B41FA5}">
                      <a16:colId xmlns:a16="http://schemas.microsoft.com/office/drawing/2014/main" val="3541736831"/>
                    </a:ext>
                  </a:extLst>
                </a:gridCol>
                <a:gridCol w="5390605">
                  <a:extLst>
                    <a:ext uri="{9D8B030D-6E8A-4147-A177-3AD203B41FA5}">
                      <a16:colId xmlns:a16="http://schemas.microsoft.com/office/drawing/2014/main" val="3218975051"/>
                    </a:ext>
                  </a:extLst>
                </a:gridCol>
              </a:tblGrid>
              <a:tr h="370840">
                <a:tc>
                  <a:txBody>
                    <a:bodyPr/>
                    <a:lstStyle/>
                    <a:p>
                      <a:pPr algn="ctr" rtl="1"/>
                      <a:r>
                        <a:rPr lang="he-IL" sz="2400" dirty="0"/>
                        <a:t>שנה</a:t>
                      </a:r>
                    </a:p>
                  </a:txBody>
                  <a:tcPr/>
                </a:tc>
                <a:tc>
                  <a:txBody>
                    <a:bodyPr/>
                    <a:lstStyle/>
                    <a:p>
                      <a:pPr algn="ctr" rtl="1"/>
                      <a:r>
                        <a:rPr lang="he-IL" sz="2400" dirty="0"/>
                        <a:t>טווח תאריכים</a:t>
                      </a:r>
                    </a:p>
                  </a:txBody>
                  <a:tcPr/>
                </a:tc>
                <a:tc>
                  <a:txBody>
                    <a:bodyPr/>
                    <a:lstStyle/>
                    <a:p>
                      <a:pPr algn="ctr" rtl="1"/>
                      <a:r>
                        <a:rPr lang="he-IL" sz="2400" dirty="0"/>
                        <a:t>פעולה</a:t>
                      </a:r>
                    </a:p>
                  </a:txBody>
                  <a:tcPr/>
                </a:tc>
                <a:extLst>
                  <a:ext uri="{0D108BD9-81ED-4DB2-BD59-A6C34878D82A}">
                    <a16:rowId xmlns:a16="http://schemas.microsoft.com/office/drawing/2014/main" val="1463978635"/>
                  </a:ext>
                </a:extLst>
              </a:tr>
              <a:tr h="370840">
                <a:tc rowSpan="6">
                  <a:txBody>
                    <a:bodyPr/>
                    <a:lstStyle/>
                    <a:p>
                      <a:pPr algn="ctr" rtl="1"/>
                      <a:r>
                        <a:rPr lang="he-IL" sz="2000" b="1" dirty="0"/>
                        <a:t>2022</a:t>
                      </a:r>
                    </a:p>
                  </a:txBody>
                  <a:tcPr anchor="ctr"/>
                </a:tc>
                <a:tc>
                  <a:txBody>
                    <a:bodyPr/>
                    <a:lstStyle/>
                    <a:p>
                      <a:pPr marL="0" indent="0" algn="r">
                        <a:buNone/>
                      </a:pPr>
                      <a:r>
                        <a:rPr lang="he-IL" sz="1800" b="1" dirty="0"/>
                        <a:t>12.5.2022</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שיקוף תקציבי</a:t>
                      </a:r>
                      <a:r>
                        <a:rPr lang="he-IL" sz="1800" baseline="0" dirty="0"/>
                        <a:t> בתי הספר ברשות + אחוז המרה בחט"ע </a:t>
                      </a:r>
                      <a:endParaRPr lang="he-IL" dirty="0"/>
                    </a:p>
                  </a:txBody>
                  <a:tcPr/>
                </a:tc>
                <a:extLst>
                  <a:ext uri="{0D108BD9-81ED-4DB2-BD59-A6C34878D82A}">
                    <a16:rowId xmlns:a16="http://schemas.microsoft.com/office/drawing/2014/main" val="3174356696"/>
                  </a:ext>
                </a:extLst>
              </a:tr>
              <a:tr h="370840">
                <a:tc vMerge="1">
                  <a:txBody>
                    <a:bodyPr/>
                    <a:lstStyle/>
                    <a:p>
                      <a:pPr algn="ctr" rtl="1"/>
                      <a:endParaRPr lang="he-IL" sz="2000" b="1" dirty="0"/>
                    </a:p>
                  </a:txBody>
                  <a:tcPr/>
                </a:tc>
                <a:tc>
                  <a:txBody>
                    <a:bodyPr/>
                    <a:lstStyle/>
                    <a:p>
                      <a:pPr algn="r" rtl="1"/>
                      <a:r>
                        <a:rPr lang="he-IL" b="1" dirty="0"/>
                        <a:t>17.5.2022</a:t>
                      </a:r>
                      <a:r>
                        <a:rPr lang="he-IL" dirty="0"/>
                        <a:t>*</a:t>
                      </a:r>
                    </a:p>
                  </a:txBody>
                  <a:tcPr/>
                </a:tc>
                <a:tc>
                  <a:txBody>
                    <a:bodyPr/>
                    <a:lstStyle/>
                    <a:p>
                      <a:pPr marL="0" indent="0">
                        <a:buNone/>
                      </a:pPr>
                      <a:r>
                        <a:rPr lang="he-IL" sz="1800" dirty="0"/>
                        <a:t>שיקוף תקציב רשותי + בקשת הצטרפות לתוכניות:</a:t>
                      </a:r>
                      <a:r>
                        <a:rPr lang="he-IL" sz="1800" baseline="0" dirty="0"/>
                        <a:t> קרן קר"ב, מיל"ת, סל תרבות</a:t>
                      </a:r>
                      <a:endParaRPr lang="en-US" sz="1800" dirty="0"/>
                    </a:p>
                  </a:txBody>
                  <a:tcPr/>
                </a:tc>
                <a:extLst>
                  <a:ext uri="{0D108BD9-81ED-4DB2-BD59-A6C34878D82A}">
                    <a16:rowId xmlns:a16="http://schemas.microsoft.com/office/drawing/2014/main" val="1409229546"/>
                  </a:ext>
                </a:extLst>
              </a:tr>
              <a:tr h="370840">
                <a:tc vMerge="1">
                  <a:txBody>
                    <a:bodyPr/>
                    <a:lstStyle/>
                    <a:p>
                      <a:pPr algn="ctr" rtl="1"/>
                      <a:endParaRPr lang="he-IL" sz="2000" b="1" dirty="0"/>
                    </a:p>
                  </a:txBody>
                  <a:tcPr/>
                </a:tc>
                <a:tc>
                  <a:txBody>
                    <a:bodyPr/>
                    <a:lstStyle/>
                    <a:p>
                      <a:pPr marL="0" indent="0" algn="r">
                        <a:buNone/>
                      </a:pPr>
                      <a:r>
                        <a:rPr lang="he-IL" sz="1800" b="1" dirty="0"/>
                        <a:t>1.6.2022*</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פרסום מבחני הקצבה של הסל הרשותי</a:t>
                      </a:r>
                      <a:endParaRPr lang="he-IL" dirty="0"/>
                    </a:p>
                  </a:txBody>
                  <a:tcPr/>
                </a:tc>
                <a:extLst>
                  <a:ext uri="{0D108BD9-81ED-4DB2-BD59-A6C34878D82A}">
                    <a16:rowId xmlns:a16="http://schemas.microsoft.com/office/drawing/2014/main" val="3675103238"/>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16 ביולי – 15 באוגוסט</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אישור תוכניות העבודה הבית ספריות</a:t>
                      </a:r>
                      <a:endParaRPr lang="he-IL" dirty="0"/>
                    </a:p>
                  </a:txBody>
                  <a:tcPr/>
                </a:tc>
                <a:extLst>
                  <a:ext uri="{0D108BD9-81ED-4DB2-BD59-A6C34878D82A}">
                    <a16:rowId xmlns:a16="http://schemas.microsoft.com/office/drawing/2014/main" val="642540187"/>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1 בספטמבר</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פתיחת מע'</a:t>
                      </a:r>
                      <a:r>
                        <a:rPr lang="he-IL" sz="1800" baseline="0" dirty="0"/>
                        <a:t> הגפ"ן לתכנון רשותי + </a:t>
                      </a:r>
                      <a:r>
                        <a:rPr lang="he-IL" sz="1800" dirty="0"/>
                        <a:t>קבלת מקדמה ראשונה</a:t>
                      </a:r>
                      <a:endParaRPr lang="he-IL" dirty="0"/>
                    </a:p>
                  </a:txBody>
                  <a:tcPr/>
                </a:tc>
                <a:extLst>
                  <a:ext uri="{0D108BD9-81ED-4DB2-BD59-A6C34878D82A}">
                    <a16:rowId xmlns:a16="http://schemas.microsoft.com/office/drawing/2014/main" val="3536311767"/>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800" b="1" dirty="0"/>
                        <a:t>1</a:t>
                      </a:r>
                      <a:r>
                        <a:rPr lang="he-IL" sz="1800" b="1" dirty="0"/>
                        <a:t> בדצמבר</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t>הגשת דוח ביצוע ראשוני</a:t>
                      </a:r>
                      <a:endParaRPr lang="he-IL" dirty="0"/>
                    </a:p>
                  </a:txBody>
                  <a:tcPr/>
                </a:tc>
                <a:extLst>
                  <a:ext uri="{0D108BD9-81ED-4DB2-BD59-A6C34878D82A}">
                    <a16:rowId xmlns:a16="http://schemas.microsoft.com/office/drawing/2014/main" val="1462664267"/>
                  </a:ext>
                </a:extLst>
              </a:tr>
              <a:tr h="370840">
                <a:tc rowSpan="2">
                  <a:txBody>
                    <a:bodyPr/>
                    <a:lstStyle/>
                    <a:p>
                      <a:pPr algn="ctr" rtl="1"/>
                      <a:r>
                        <a:rPr lang="he-IL" sz="2000" b="1" dirty="0"/>
                        <a:t>2023</a:t>
                      </a: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 בפברואר</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העברת מקדמה שנייה – השלמה ל-100%</a:t>
                      </a:r>
                    </a:p>
                  </a:txBody>
                  <a:tcPr/>
                </a:tc>
                <a:extLst>
                  <a:ext uri="{0D108BD9-81ED-4DB2-BD59-A6C34878D82A}">
                    <a16:rowId xmlns:a16="http://schemas.microsoft.com/office/drawing/2014/main" val="1081573475"/>
                  </a:ext>
                </a:extLst>
              </a:tr>
              <a:tr h="370840">
                <a:tc vMerge="1">
                  <a:txBody>
                    <a:bodyPr/>
                    <a:lstStyle/>
                    <a:p>
                      <a:pPr algn="ctr" rtl="1"/>
                      <a:endParaRPr lang="he-IL" sz="2000"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15 בנובמבר בשנה עוקבת</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הגשת דוח ביצוע שנתי</a:t>
                      </a:r>
                    </a:p>
                  </a:txBody>
                  <a:tcPr/>
                </a:tc>
                <a:extLst>
                  <a:ext uri="{0D108BD9-81ED-4DB2-BD59-A6C34878D82A}">
                    <a16:rowId xmlns:a16="http://schemas.microsoft.com/office/drawing/2014/main" val="854925013"/>
                  </a:ext>
                </a:extLst>
              </a:tr>
              <a:tr h="370840">
                <a:tc>
                  <a:txBody>
                    <a:bodyPr/>
                    <a:lstStyle/>
                    <a:p>
                      <a:pPr algn="ctr" rtl="1"/>
                      <a:r>
                        <a:rPr lang="he-IL" sz="2000" b="1" dirty="0"/>
                        <a:t>2024</a:t>
                      </a: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1 בפברואר</a:t>
                      </a:r>
                    </a:p>
                    <a:p>
                      <a:pPr algn="r" rtl="1"/>
                      <a:endParaRPr lang="he-IL" dirty="0"/>
                    </a:p>
                  </a:txBody>
                  <a:tcPr/>
                </a:tc>
                <a:tc>
                  <a:txBody>
                    <a:bodyPr/>
                    <a:lstStyle/>
                    <a:p>
                      <a:r>
                        <a:rPr lang="he-IL" dirty="0"/>
                        <a:t>תשלום סופי וקיזוז מקדמות</a:t>
                      </a:r>
                    </a:p>
                  </a:txBody>
                  <a:tcPr/>
                </a:tc>
                <a:extLst>
                  <a:ext uri="{0D108BD9-81ED-4DB2-BD59-A6C34878D82A}">
                    <a16:rowId xmlns:a16="http://schemas.microsoft.com/office/drawing/2014/main" val="788141304"/>
                  </a:ext>
                </a:extLst>
              </a:tr>
            </a:tbl>
          </a:graphicData>
        </a:graphic>
      </p:graphicFrame>
      <p:sp>
        <p:nvSpPr>
          <p:cNvPr id="3" name="תיבת טקסט 2">
            <a:extLst>
              <a:ext uri="{FF2B5EF4-FFF2-40B4-BE49-F238E27FC236}">
                <a16:creationId xmlns:a16="http://schemas.microsoft.com/office/drawing/2014/main" id="{D24ACD40-41AE-4FDC-891B-D608A33722E1}"/>
              </a:ext>
            </a:extLst>
          </p:cNvPr>
          <p:cNvSpPr txBox="1"/>
          <p:nvPr/>
        </p:nvSpPr>
        <p:spPr>
          <a:xfrm>
            <a:off x="5037792" y="607813"/>
            <a:ext cx="6096000" cy="369332"/>
          </a:xfrm>
          <a:prstGeom prst="rect">
            <a:avLst/>
          </a:prstGeom>
          <a:noFill/>
        </p:spPr>
        <p:txBody>
          <a:bodyPr wrap="square">
            <a:spAutoFit/>
          </a:bodyPr>
          <a:lstStyle/>
          <a:p>
            <a:pPr algn="r"/>
            <a:r>
              <a:rPr lang="he-IL" sz="1800" b="1" dirty="0"/>
              <a:t>לוח זמנים </a:t>
            </a:r>
            <a:r>
              <a:rPr lang="he-IL" sz="1800" b="1" dirty="0" err="1"/>
              <a:t>לתשפ"ג</a:t>
            </a:r>
            <a:r>
              <a:rPr lang="he-IL" sz="1800" b="1" dirty="0"/>
              <a:t> - </a:t>
            </a:r>
            <a:r>
              <a:rPr lang="he-IL" b="1" dirty="0"/>
              <a:t>רשויות</a:t>
            </a:r>
          </a:p>
        </p:txBody>
      </p:sp>
      <p:pic>
        <p:nvPicPr>
          <p:cNvPr id="4" name="Picture 7">
            <a:extLst>
              <a:ext uri="{FF2B5EF4-FFF2-40B4-BE49-F238E27FC236}">
                <a16:creationId xmlns:a16="http://schemas.microsoft.com/office/drawing/2014/main" id="{6F093965-ACEA-4975-83A1-55C14A1DD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094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C6087416-B7A9-4105-A3DF-705DEB65A99B}"/>
              </a:ext>
            </a:extLst>
          </p:cNvPr>
          <p:cNvSpPr txBox="1"/>
          <p:nvPr/>
        </p:nvSpPr>
        <p:spPr>
          <a:xfrm>
            <a:off x="1744910" y="703010"/>
            <a:ext cx="9135611" cy="5040675"/>
          </a:xfrm>
          <a:prstGeom prst="rect">
            <a:avLst/>
          </a:prstGeom>
          <a:noFill/>
        </p:spPr>
        <p:txBody>
          <a:bodyPr wrap="square">
            <a:spAutoFit/>
          </a:bodyPr>
          <a:lstStyle/>
          <a:p>
            <a:pPr algn="r" rtl="1">
              <a:lnSpc>
                <a:spcPct val="150000"/>
              </a:lnSpc>
            </a:pPr>
            <a:r>
              <a:rPr lang="he-IL" sz="2000" b="1" u="sng" dirty="0">
                <a:solidFill>
                  <a:srgbClr val="FF0000"/>
                </a:solidFill>
                <a:effectLst/>
                <a:latin typeface="Times New Roman" panose="02020603050405020304" pitchFamily="18" charset="0"/>
                <a:ea typeface="Times New Roman" panose="02020603050405020304" pitchFamily="18" charset="0"/>
                <a:cs typeface="David" panose="020E0502060401010101" pitchFamily="34" charset="-79"/>
              </a:rPr>
              <a:t>תוכנית גפ"ן – עקרונות יסוד</a:t>
            </a:r>
          </a:p>
          <a:p>
            <a:pPr algn="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א.	כללי </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החל משנה"ל תשפ"ג מופעלת תוכנית גפ"ן של משרד החינוך.</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ביום 1/9/2022 יעביר משרד החינוך מקדמה בשיעור 50% לכל אחד מבתי הספר, להפעלת התוכניות שנבחרו על ידי בתי הספר , ואושרו על ידי המפקח של משרד החינוך .</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ב</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כל מנהלי בתי הספר – היסודי, חטיבות הביניים והעל יסודי, נדרשים כבר עתה להגיש את התוכניות שנערכו על ידם, למשרד החינוך .</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b="1" dirty="0">
                <a:latin typeface="Times New Roman" panose="02020603050405020304" pitchFamily="18" charset="0"/>
                <a:cs typeface="David" panose="020E0502060401010101" pitchFamily="34" charset="-79"/>
              </a:rPr>
              <a:t>ג. 	</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משרד החינוך העביר לרשויות המקומיות סימולציה ראשונית (אשר עשויה להשתנות בהמשך). להלן עיקרי הנתונים הכספיים של תוכנית הגפ"ן לשנה"ל תשפ"ג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mj-lt"/>
              <a:buAutoNum type="arabicPeriod"/>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השתתפות עצמית של המועצה בתקציב בתי הספר – 5%.</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mj-lt"/>
              <a:buAutoNum type="arabicPeriod"/>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סך התקציב המועבר ישירות לבתי הספר – 11,089,810 ש"ח .</a:t>
            </a:r>
            <a:endParaRPr lang="en-US" sz="1600"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758D0E89-C994-482B-8F1E-908AAC9CD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99241" y="5921375"/>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49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1C432C23-F67D-4470-963C-2FC7241591C8}"/>
              </a:ext>
            </a:extLst>
          </p:cNvPr>
          <p:cNvGraphicFramePr>
            <a:graphicFrameLocks noGrp="1"/>
          </p:cNvGraphicFramePr>
          <p:nvPr>
            <p:extLst>
              <p:ext uri="{D42A27DB-BD31-4B8C-83A1-F6EECF244321}">
                <p14:modId xmlns:p14="http://schemas.microsoft.com/office/powerpoint/2010/main" val="2458335446"/>
              </p:ext>
            </p:extLst>
          </p:nvPr>
        </p:nvGraphicFramePr>
        <p:xfrm>
          <a:off x="1923676" y="443632"/>
          <a:ext cx="8873409" cy="5378672"/>
        </p:xfrm>
        <a:graphic>
          <a:graphicData uri="http://schemas.openxmlformats.org/drawingml/2006/table">
            <a:tbl>
              <a:tblPr rtl="1">
                <a:tableStyleId>{93296810-A885-4BE3-A3E7-6D5BEEA58F35}</a:tableStyleId>
              </a:tblPr>
              <a:tblGrid>
                <a:gridCol w="656024">
                  <a:extLst>
                    <a:ext uri="{9D8B030D-6E8A-4147-A177-3AD203B41FA5}">
                      <a16:colId xmlns:a16="http://schemas.microsoft.com/office/drawing/2014/main" val="3754954136"/>
                    </a:ext>
                  </a:extLst>
                </a:gridCol>
                <a:gridCol w="984036">
                  <a:extLst>
                    <a:ext uri="{9D8B030D-6E8A-4147-A177-3AD203B41FA5}">
                      <a16:colId xmlns:a16="http://schemas.microsoft.com/office/drawing/2014/main" val="4185109385"/>
                    </a:ext>
                  </a:extLst>
                </a:gridCol>
                <a:gridCol w="1711812">
                  <a:extLst>
                    <a:ext uri="{9D8B030D-6E8A-4147-A177-3AD203B41FA5}">
                      <a16:colId xmlns:a16="http://schemas.microsoft.com/office/drawing/2014/main" val="2784611120"/>
                    </a:ext>
                  </a:extLst>
                </a:gridCol>
                <a:gridCol w="1202711">
                  <a:extLst>
                    <a:ext uri="{9D8B030D-6E8A-4147-A177-3AD203B41FA5}">
                      <a16:colId xmlns:a16="http://schemas.microsoft.com/office/drawing/2014/main" val="3315959698"/>
                    </a:ext>
                  </a:extLst>
                </a:gridCol>
                <a:gridCol w="1503389">
                  <a:extLst>
                    <a:ext uri="{9D8B030D-6E8A-4147-A177-3AD203B41FA5}">
                      <a16:colId xmlns:a16="http://schemas.microsoft.com/office/drawing/2014/main" val="1204323847"/>
                    </a:ext>
                  </a:extLst>
                </a:gridCol>
                <a:gridCol w="1448720">
                  <a:extLst>
                    <a:ext uri="{9D8B030D-6E8A-4147-A177-3AD203B41FA5}">
                      <a16:colId xmlns:a16="http://schemas.microsoft.com/office/drawing/2014/main" val="1494801887"/>
                    </a:ext>
                  </a:extLst>
                </a:gridCol>
                <a:gridCol w="1366717">
                  <a:extLst>
                    <a:ext uri="{9D8B030D-6E8A-4147-A177-3AD203B41FA5}">
                      <a16:colId xmlns:a16="http://schemas.microsoft.com/office/drawing/2014/main" val="410646395"/>
                    </a:ext>
                  </a:extLst>
                </a:gridCol>
              </a:tblGrid>
              <a:tr h="283338">
                <a:tc gridSpan="2">
                  <a:txBody>
                    <a:bodyPr/>
                    <a:lstStyle/>
                    <a:p>
                      <a:pPr algn="r" rtl="1" fontAlgn="b"/>
                      <a:r>
                        <a:rPr lang="he-IL" sz="1200" b="1" u="sng" strike="noStrike" dirty="0">
                          <a:effectLst/>
                        </a:rPr>
                        <a:t>תקציב בית ספרי</a:t>
                      </a:r>
                      <a:endParaRPr lang="he-IL" sz="1200" b="1" i="0" u="sng" strike="noStrike" dirty="0">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hMerge="1">
                  <a:txBody>
                    <a:bodyPr/>
                    <a:lstStyle/>
                    <a:p>
                      <a:pPr algn="l" rtl="0" fontAlgn="b"/>
                      <a:endParaRPr lang="he-IL" sz="1200" b="0" i="0" u="none" strike="noStrike" dirty="0">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a:txBody>
                    <a:bodyPr/>
                    <a:lstStyle/>
                    <a:p>
                      <a:pPr algn="l" rtl="0" fontAlgn="b"/>
                      <a:endParaRPr lang="he-IL" sz="1200" b="0" i="0" u="none" strike="noStrike">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a:txBody>
                    <a:bodyPr/>
                    <a:lstStyle/>
                    <a:p>
                      <a:pPr algn="l" rtl="0" fontAlgn="b"/>
                      <a:endParaRPr lang="he-IL" sz="1200" b="0" i="0" u="none" strike="noStrike">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a:txBody>
                    <a:bodyPr/>
                    <a:lstStyle/>
                    <a:p>
                      <a:pPr algn="l" rtl="0" fontAlgn="b"/>
                      <a:endParaRPr lang="he-IL" sz="1200" b="0" i="0" u="none" strike="noStrike">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a:txBody>
                    <a:bodyPr/>
                    <a:lstStyle/>
                    <a:p>
                      <a:pPr algn="l" rtl="0" fontAlgn="b"/>
                      <a:endParaRPr lang="he-IL" sz="1200" b="0" i="0" u="none" strike="noStrike">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tc>
                  <a:txBody>
                    <a:bodyPr/>
                    <a:lstStyle/>
                    <a:p>
                      <a:pPr algn="l" rtl="0" fontAlgn="b"/>
                      <a:endParaRPr lang="he-IL" sz="1200" b="0" i="0" u="none" strike="noStrike">
                        <a:solidFill>
                          <a:srgbClr val="000000"/>
                        </a:solidFill>
                        <a:effectLst/>
                        <a:latin typeface="Arial" panose="020B0604020202020204" pitchFamily="34" charset="0"/>
                      </a:endParaRPr>
                    </a:p>
                  </a:txBody>
                  <a:tcPr marL="7882" marR="7882" marT="7882"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8173108"/>
                  </a:ext>
                </a:extLst>
              </a:tr>
              <a:tr h="561926">
                <a:tc>
                  <a:txBody>
                    <a:bodyPr/>
                    <a:lstStyle/>
                    <a:p>
                      <a:pPr algn="r" rtl="1" fontAlgn="b"/>
                      <a:r>
                        <a:rPr lang="he-IL" sz="1200" b="1" u="none" strike="noStrike" dirty="0">
                          <a:effectLst/>
                        </a:rPr>
                        <a:t>מס"ד</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dirty="0">
                          <a:effectLst/>
                        </a:rPr>
                        <a:t>סמל מוסד</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dirty="0">
                          <a:effectLst/>
                        </a:rPr>
                        <a:t>שם המוסד</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dirty="0">
                          <a:effectLst/>
                        </a:rPr>
                        <a:t>חלק המועצה</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dirty="0">
                          <a:effectLst/>
                        </a:rPr>
                        <a:t>סכום התקציב לביה"ס ש"ח </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a:effectLst/>
                        </a:rPr>
                        <a:t>תקציב גמישות מיועד לסלים</a:t>
                      </a:r>
                      <a:endParaRPr lang="he-IL" sz="1200" b="1"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b="1" u="none" strike="noStrike" dirty="0">
                          <a:effectLst/>
                        </a:rPr>
                        <a:t>תקציב גמישות מותאם גמיש</a:t>
                      </a:r>
                      <a:endParaRPr lang="he-IL" sz="1200" b="1"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982710"/>
                  </a:ext>
                </a:extLst>
              </a:tr>
              <a:tr h="283338">
                <a:tc>
                  <a:txBody>
                    <a:bodyPr/>
                    <a:lstStyle/>
                    <a:p>
                      <a:pPr algn="r" rtl="0" fontAlgn="b"/>
                      <a:r>
                        <a:rPr lang="he-IL" sz="1200" u="none" strike="noStrike">
                          <a:effectLst/>
                        </a:rPr>
                        <a:t>1</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618280</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א</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62,877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1,257,550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392,443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865,107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6611736"/>
                  </a:ext>
                </a:extLst>
              </a:tr>
              <a:tr h="283338">
                <a:tc>
                  <a:txBody>
                    <a:bodyPr/>
                    <a:lstStyle/>
                    <a:p>
                      <a:pPr algn="r" rtl="0" fontAlgn="b"/>
                      <a:r>
                        <a:rPr lang="he-IL" sz="1200" u="none" strike="noStrike">
                          <a:effectLst/>
                        </a:rPr>
                        <a:t>2</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618314</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ב</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57,832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1,156,635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366,642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789,993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653072"/>
                  </a:ext>
                </a:extLst>
              </a:tr>
              <a:tr h="283338">
                <a:tc>
                  <a:txBody>
                    <a:bodyPr/>
                    <a:lstStyle/>
                    <a:p>
                      <a:pPr algn="r" rtl="0" fontAlgn="b"/>
                      <a:r>
                        <a:rPr lang="he-IL" sz="1200" u="none" strike="noStrike">
                          <a:effectLst/>
                        </a:rPr>
                        <a:t>3</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618504</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ג</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45,314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906,290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298,327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607,963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301126"/>
                  </a:ext>
                </a:extLst>
              </a:tr>
              <a:tr h="283338">
                <a:tc>
                  <a:txBody>
                    <a:bodyPr/>
                    <a:lstStyle/>
                    <a:p>
                      <a:pPr algn="r" rtl="0" fontAlgn="b"/>
                      <a:r>
                        <a:rPr lang="he-IL" sz="1200" u="none" strike="noStrike">
                          <a:effectLst/>
                        </a:rPr>
                        <a:t>4</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618553</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ד</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42,403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848,070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283,442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564,628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794944"/>
                  </a:ext>
                </a:extLst>
              </a:tr>
              <a:tr h="283338">
                <a:tc>
                  <a:txBody>
                    <a:bodyPr/>
                    <a:lstStyle/>
                    <a:p>
                      <a:pPr algn="r" rtl="0" fontAlgn="b"/>
                      <a:r>
                        <a:rPr lang="he-IL" sz="1200" u="none" strike="noStrike">
                          <a:effectLst/>
                        </a:rPr>
                        <a:t>5</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618561</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ה</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50,360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1,007,204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328,438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678,767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336094"/>
                  </a:ext>
                </a:extLst>
              </a:tr>
              <a:tr h="283338">
                <a:tc>
                  <a:txBody>
                    <a:bodyPr/>
                    <a:lstStyle/>
                    <a:p>
                      <a:pPr algn="r" rtl="0" fontAlgn="b"/>
                      <a:r>
                        <a:rPr lang="he-IL" sz="1200" u="none" strike="noStrike">
                          <a:effectLst/>
                        </a:rPr>
                        <a:t>6</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618777</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ו</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44,732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894,646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295,350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599,296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1206448"/>
                  </a:ext>
                </a:extLst>
              </a:tr>
              <a:tr h="283338">
                <a:tc>
                  <a:txBody>
                    <a:bodyPr/>
                    <a:lstStyle/>
                    <a:p>
                      <a:pPr algn="r" rtl="0" fontAlgn="b"/>
                      <a:r>
                        <a:rPr lang="he-IL" sz="1200" u="none" strike="noStrike">
                          <a:effectLst/>
                        </a:rPr>
                        <a:t>7</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650010</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ז</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31,342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626,834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215,779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411,055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5691497"/>
                  </a:ext>
                </a:extLst>
              </a:tr>
              <a:tr h="283338">
                <a:tc>
                  <a:txBody>
                    <a:bodyPr/>
                    <a:lstStyle/>
                    <a:p>
                      <a:pPr algn="r" rtl="0" fontAlgn="b"/>
                      <a:r>
                        <a:rPr lang="he-IL" sz="1200" u="none" strike="noStrike">
                          <a:effectLst/>
                        </a:rPr>
                        <a:t>8</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519090</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ח</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15,000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300,000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138,047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161,953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576848"/>
                  </a:ext>
                </a:extLst>
              </a:tr>
              <a:tr h="283338">
                <a:tc>
                  <a:txBody>
                    <a:bodyPr/>
                    <a:lstStyle/>
                    <a:p>
                      <a:pPr algn="r" rtl="0" fontAlgn="b"/>
                      <a:r>
                        <a:rPr lang="he-IL" sz="1200" u="none" strike="noStrike">
                          <a:effectLst/>
                        </a:rPr>
                        <a:t>9</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645838</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ט</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11,887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237,731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68,112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169,619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5463574"/>
                  </a:ext>
                </a:extLst>
              </a:tr>
              <a:tr h="283338">
                <a:tc>
                  <a:txBody>
                    <a:bodyPr/>
                    <a:lstStyle/>
                    <a:p>
                      <a:pPr algn="r" rtl="0" fontAlgn="b"/>
                      <a:r>
                        <a:rPr lang="he-IL" sz="1200" u="none" strike="noStrike">
                          <a:effectLst/>
                        </a:rPr>
                        <a:t>10</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641050</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י</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18,885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377,705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dirty="0">
                          <a:effectLst/>
                        </a:rPr>
                        <a:t>           373,317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dirty="0">
                          <a:effectLst/>
                        </a:rPr>
                        <a:t>          743,780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139081"/>
                  </a:ext>
                </a:extLst>
              </a:tr>
              <a:tr h="283338">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יא</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38,970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739,393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he-IL"/>
                    </a:p>
                  </a:txBody>
                  <a:tcPr/>
                </a:tc>
                <a:tc vMerge="1">
                  <a:txBody>
                    <a:bodyPr/>
                    <a:lstStyle/>
                    <a:p>
                      <a:pPr rtl="1"/>
                      <a:endParaRPr lang="he-IL"/>
                    </a:p>
                  </a:txBody>
                  <a:tcPr/>
                </a:tc>
                <a:extLst>
                  <a:ext uri="{0D108BD9-81ED-4DB2-BD59-A6C34878D82A}">
                    <a16:rowId xmlns:a16="http://schemas.microsoft.com/office/drawing/2014/main" val="352347922"/>
                  </a:ext>
                </a:extLst>
              </a:tr>
              <a:tr h="283338">
                <a:tc>
                  <a:txBody>
                    <a:bodyPr/>
                    <a:lstStyle/>
                    <a:p>
                      <a:pPr algn="r" rtl="0" fontAlgn="b"/>
                      <a:r>
                        <a:rPr lang="he-IL" sz="1200" u="none" strike="noStrike">
                          <a:effectLst/>
                        </a:rPr>
                        <a:t>11</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648071</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err="1">
                          <a:effectLst/>
                        </a:rPr>
                        <a:t>יב</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21,260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425,194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dirty="0">
                          <a:effectLst/>
                        </a:rPr>
                        <a:t>           416,176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dirty="0">
                          <a:effectLst/>
                        </a:rPr>
                        <a:t>          845,444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1189635"/>
                  </a:ext>
                </a:extLst>
              </a:tr>
              <a:tr h="283338">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err="1">
                          <a:effectLst/>
                        </a:rPr>
                        <a:t>יג</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41,821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836,426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he-IL"/>
                    </a:p>
                  </a:txBody>
                  <a:tcPr/>
                </a:tc>
                <a:tc vMerge="1">
                  <a:txBody>
                    <a:bodyPr/>
                    <a:lstStyle/>
                    <a:p>
                      <a:pPr rtl="1"/>
                      <a:endParaRPr lang="he-IL"/>
                    </a:p>
                  </a:txBody>
                  <a:tcPr/>
                </a:tc>
                <a:extLst>
                  <a:ext uri="{0D108BD9-81ED-4DB2-BD59-A6C34878D82A}">
                    <a16:rowId xmlns:a16="http://schemas.microsoft.com/office/drawing/2014/main" val="3348531704"/>
                  </a:ext>
                </a:extLst>
              </a:tr>
              <a:tr h="283338">
                <a:tc>
                  <a:txBody>
                    <a:bodyPr/>
                    <a:lstStyle/>
                    <a:p>
                      <a:pPr algn="r" rtl="0" fontAlgn="b"/>
                      <a:r>
                        <a:rPr lang="he-IL" sz="1200" u="none" strike="noStrike">
                          <a:effectLst/>
                        </a:rPr>
                        <a:t>12</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648147</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יד</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22,088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441,760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a:effectLst/>
                        </a:rPr>
                        <a:t>           471,966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0" fontAlgn="b"/>
                      <a:r>
                        <a:rPr lang="he-IL" sz="1200" u="none" strike="noStrike" dirty="0">
                          <a:effectLst/>
                        </a:rPr>
                        <a:t>      1,004,167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814492"/>
                  </a:ext>
                </a:extLst>
              </a:tr>
              <a:tr h="283338">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he-IL" sz="1200" u="none" strike="noStrike">
                          <a:effectLst/>
                        </a:rPr>
                        <a:t>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none" strike="noStrike" dirty="0">
                          <a:effectLst/>
                        </a:rPr>
                        <a:t>טו</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a:effectLst/>
                        </a:rPr>
                        <a:t>         51,719 </a:t>
                      </a:r>
                      <a:endParaRPr lang="he-IL" sz="1200" b="0" i="0" u="none"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u="none" strike="noStrike" dirty="0">
                          <a:effectLst/>
                        </a:rPr>
                        <a:t>         1,034,373 </a:t>
                      </a:r>
                      <a:endParaRPr lang="he-IL" sz="1200" b="0" i="0" u="none"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rtl="1"/>
                      <a:endParaRPr lang="he-IL"/>
                    </a:p>
                  </a:txBody>
                  <a:tcPr/>
                </a:tc>
                <a:tc vMerge="1">
                  <a:txBody>
                    <a:bodyPr/>
                    <a:lstStyle/>
                    <a:p>
                      <a:pPr rtl="1"/>
                      <a:endParaRPr lang="he-IL"/>
                    </a:p>
                  </a:txBody>
                  <a:tcPr/>
                </a:tc>
                <a:extLst>
                  <a:ext uri="{0D108BD9-81ED-4DB2-BD59-A6C34878D82A}">
                    <a16:rowId xmlns:a16="http://schemas.microsoft.com/office/drawing/2014/main" val="839650513"/>
                  </a:ext>
                </a:extLst>
              </a:tr>
              <a:tr h="283338">
                <a:tc>
                  <a:txBody>
                    <a:bodyPr/>
                    <a:lstStyle/>
                    <a:p>
                      <a:pPr algn="l" rtl="0" fontAlgn="b"/>
                      <a:r>
                        <a:rPr lang="he-IL" sz="1200" u="sng" strike="noStrike">
                          <a:effectLst/>
                        </a:rPr>
                        <a:t> </a:t>
                      </a:r>
                      <a:endParaRPr lang="he-IL" sz="1200" b="1" i="0" u="sng"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he-IL" sz="1200" u="sng" strike="noStrike">
                          <a:effectLst/>
                        </a:rPr>
                        <a:t> </a:t>
                      </a:r>
                      <a:endParaRPr lang="he-IL" sz="1200" b="1" i="0" u="sng"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200" u="sng" strike="noStrike">
                          <a:effectLst/>
                        </a:rPr>
                        <a:t>סה"כ</a:t>
                      </a:r>
                      <a:endParaRPr lang="he-IL" sz="1200" b="1" i="0" u="sng" strike="noStrike">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b="1" u="sng" strike="noStrike" dirty="0">
                          <a:effectLst/>
                        </a:rPr>
                        <a:t>      556,490 </a:t>
                      </a:r>
                      <a:endParaRPr lang="he-IL" sz="1200" b="1" i="0" u="sng"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b="1" u="sng" strike="noStrike" dirty="0">
                          <a:effectLst/>
                        </a:rPr>
                        <a:t>       11,089,811 </a:t>
                      </a:r>
                      <a:endParaRPr lang="he-IL" sz="1200" b="1" i="0" u="sng"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b="1" u="sng" strike="noStrike" dirty="0">
                          <a:effectLst/>
                        </a:rPr>
                        <a:t>        3,648,039 </a:t>
                      </a:r>
                      <a:endParaRPr lang="he-IL" sz="1200" b="1" i="0" u="sng"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200" b="1" u="sng" strike="noStrike" dirty="0">
                          <a:effectLst/>
                        </a:rPr>
                        <a:t>      7,441,772 </a:t>
                      </a:r>
                      <a:endParaRPr lang="he-IL" sz="1200" b="1" i="0" u="sng" strike="noStrike" dirty="0">
                        <a:solidFill>
                          <a:srgbClr val="000000"/>
                        </a:solidFill>
                        <a:effectLst/>
                        <a:latin typeface="Arial" panose="020B0604020202020204" pitchFamily="34" charset="0"/>
                      </a:endParaRPr>
                    </a:p>
                  </a:txBody>
                  <a:tcPr marL="7882" marR="7882" marT="78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657825"/>
                  </a:ext>
                </a:extLst>
              </a:tr>
            </a:tbl>
          </a:graphicData>
        </a:graphic>
      </p:graphicFrame>
      <p:pic>
        <p:nvPicPr>
          <p:cNvPr id="4" name="Picture 7">
            <a:extLst>
              <a:ext uri="{FF2B5EF4-FFF2-40B4-BE49-F238E27FC236}">
                <a16:creationId xmlns:a16="http://schemas.microsoft.com/office/drawing/2014/main" id="{9FDF0E55-73A4-49AF-BE54-25BAB14C8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60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טבלה 2">
            <a:extLst>
              <a:ext uri="{FF2B5EF4-FFF2-40B4-BE49-F238E27FC236}">
                <a16:creationId xmlns:a16="http://schemas.microsoft.com/office/drawing/2014/main" id="{3CF159CA-D66C-4CB3-BAC3-2D886CBB5C5D}"/>
              </a:ext>
            </a:extLst>
          </p:cNvPr>
          <p:cNvGraphicFramePr>
            <a:graphicFrameLocks noGrp="1"/>
          </p:cNvGraphicFramePr>
          <p:nvPr>
            <p:extLst>
              <p:ext uri="{D42A27DB-BD31-4B8C-83A1-F6EECF244321}">
                <p14:modId xmlns:p14="http://schemas.microsoft.com/office/powerpoint/2010/main" val="2730541023"/>
              </p:ext>
            </p:extLst>
          </p:nvPr>
        </p:nvGraphicFramePr>
        <p:xfrm>
          <a:off x="3927566" y="723155"/>
          <a:ext cx="6923314" cy="5329307"/>
        </p:xfrm>
        <a:graphic>
          <a:graphicData uri="http://schemas.openxmlformats.org/drawingml/2006/table">
            <a:tbl>
              <a:tblPr rtl="1">
                <a:tableStyleId>{7DF18680-E054-41AD-8BC1-D1AEF772440D}</a:tableStyleId>
              </a:tblPr>
              <a:tblGrid>
                <a:gridCol w="1280551">
                  <a:extLst>
                    <a:ext uri="{9D8B030D-6E8A-4147-A177-3AD203B41FA5}">
                      <a16:colId xmlns:a16="http://schemas.microsoft.com/office/drawing/2014/main" val="1575491134"/>
                    </a:ext>
                  </a:extLst>
                </a:gridCol>
                <a:gridCol w="3241409">
                  <a:extLst>
                    <a:ext uri="{9D8B030D-6E8A-4147-A177-3AD203B41FA5}">
                      <a16:colId xmlns:a16="http://schemas.microsoft.com/office/drawing/2014/main" val="2354761841"/>
                    </a:ext>
                  </a:extLst>
                </a:gridCol>
                <a:gridCol w="2401354">
                  <a:extLst>
                    <a:ext uri="{9D8B030D-6E8A-4147-A177-3AD203B41FA5}">
                      <a16:colId xmlns:a16="http://schemas.microsoft.com/office/drawing/2014/main" val="3509222945"/>
                    </a:ext>
                  </a:extLst>
                </a:gridCol>
              </a:tblGrid>
              <a:tr h="231540">
                <a:tc gridSpan="2">
                  <a:txBody>
                    <a:bodyPr/>
                    <a:lstStyle/>
                    <a:p>
                      <a:pPr algn="r" rtl="1" fontAlgn="b"/>
                      <a:r>
                        <a:rPr lang="he-IL" sz="1000" b="1" u="sng" strike="noStrike" dirty="0">
                          <a:effectLst/>
                        </a:rPr>
                        <a:t>ד. סל תלמיד לשנה"ל תשפ"ב</a:t>
                      </a:r>
                      <a:endParaRPr lang="he-IL" sz="1000" b="1" i="0" u="sng" strike="noStrike" dirty="0">
                        <a:solidFill>
                          <a:srgbClr val="000000"/>
                        </a:solidFill>
                        <a:effectLst/>
                        <a:latin typeface="Arial" panose="020B0604020202020204" pitchFamily="34" charset="0"/>
                      </a:endParaRPr>
                    </a:p>
                  </a:txBody>
                  <a:tcPr marL="6511" marR="6511" marT="6511" marB="0" anchor="b">
                    <a:lnB w="12700" cap="flat" cmpd="sng" algn="ctr">
                      <a:solidFill>
                        <a:schemeClr val="tx1"/>
                      </a:solidFill>
                      <a:prstDash val="solid"/>
                      <a:round/>
                      <a:headEnd type="none" w="med" len="med"/>
                      <a:tailEnd type="none" w="med" len="med"/>
                    </a:lnB>
                  </a:tcPr>
                </a:tc>
                <a:tc hMerge="1">
                  <a:txBody>
                    <a:bodyPr/>
                    <a:lstStyle/>
                    <a:p>
                      <a:pPr rtl="1"/>
                      <a:endParaRPr lang="he-IL"/>
                    </a:p>
                  </a:txBody>
                  <a:tcPr/>
                </a:tc>
                <a:tc>
                  <a:txBody>
                    <a:bodyPr/>
                    <a:lstStyle/>
                    <a:p>
                      <a:pPr algn="l" rtl="0" fontAlgn="b"/>
                      <a:endParaRPr lang="he-IL" sz="1000" b="0" i="0" u="none" strike="noStrike">
                        <a:solidFill>
                          <a:srgbClr val="000000"/>
                        </a:solidFill>
                        <a:effectLst/>
                        <a:latin typeface="Arial" panose="020B0604020202020204" pitchFamily="34" charset="0"/>
                      </a:endParaRPr>
                    </a:p>
                  </a:txBody>
                  <a:tcPr marL="6511" marR="6511" marT="6511"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797373"/>
                  </a:ext>
                </a:extLst>
              </a:tr>
              <a:tr h="231540">
                <a:tc>
                  <a:txBody>
                    <a:bodyPr/>
                    <a:lstStyle/>
                    <a:p>
                      <a:pPr algn="r" rtl="1" fontAlgn="b"/>
                      <a:r>
                        <a:rPr lang="he-IL" sz="1000" b="1" u="none" strike="noStrike">
                          <a:effectLst/>
                        </a:rPr>
                        <a:t>מס"ד</a:t>
                      </a:r>
                      <a:endParaRPr lang="he-IL" sz="1000" b="1"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b="1" u="none" strike="noStrike">
                          <a:effectLst/>
                        </a:rPr>
                        <a:t>תאור ההוצאה</a:t>
                      </a:r>
                      <a:endParaRPr lang="he-IL" sz="1000" b="1"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b="1" u="none" strike="noStrike" dirty="0">
                          <a:effectLst/>
                        </a:rPr>
                        <a:t>סכום</a:t>
                      </a:r>
                      <a:endParaRPr lang="he-IL" sz="1000" b="1"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252494"/>
                  </a:ext>
                </a:extLst>
              </a:tr>
              <a:tr h="231540">
                <a:tc>
                  <a:txBody>
                    <a:bodyPr/>
                    <a:lstStyle/>
                    <a:p>
                      <a:pPr algn="r" rtl="0" fontAlgn="b"/>
                      <a:r>
                        <a:rPr lang="he-IL" sz="1000" u="none" strike="noStrike">
                          <a:effectLst/>
                        </a:rPr>
                        <a:t>1</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חשמל</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91.99</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211082"/>
                  </a:ext>
                </a:extLst>
              </a:tr>
              <a:tr h="231540">
                <a:tc>
                  <a:txBody>
                    <a:bodyPr/>
                    <a:lstStyle/>
                    <a:p>
                      <a:pPr algn="r" rtl="0" fontAlgn="b"/>
                      <a:r>
                        <a:rPr lang="he-IL" sz="1000" u="none" strike="noStrike">
                          <a:effectLst/>
                        </a:rPr>
                        <a:t>2</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מים</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42.93</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621649"/>
                  </a:ext>
                </a:extLst>
              </a:tr>
              <a:tr h="231540">
                <a:tc>
                  <a:txBody>
                    <a:bodyPr/>
                    <a:lstStyle/>
                    <a:p>
                      <a:pPr algn="r" rtl="0" fontAlgn="b"/>
                      <a:r>
                        <a:rPr lang="he-IL" sz="1000" u="none" strike="noStrike">
                          <a:effectLst/>
                        </a:rPr>
                        <a:t>3</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dirty="0">
                          <a:effectLst/>
                        </a:rPr>
                        <a:t>טלפון</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28.22</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63862"/>
                  </a:ext>
                </a:extLst>
              </a:tr>
              <a:tr h="231540">
                <a:tc>
                  <a:txBody>
                    <a:bodyPr/>
                    <a:lstStyle/>
                    <a:p>
                      <a:pPr algn="r" rtl="0" fontAlgn="b"/>
                      <a:r>
                        <a:rPr lang="he-IL" sz="1000" u="none" strike="noStrike">
                          <a:effectLst/>
                        </a:rPr>
                        <a:t>4</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דואר ומשלוחים</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3.18</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309575"/>
                  </a:ext>
                </a:extLst>
              </a:tr>
              <a:tr h="231540">
                <a:tc>
                  <a:txBody>
                    <a:bodyPr/>
                    <a:lstStyle/>
                    <a:p>
                      <a:pPr algn="r" rtl="0" fontAlgn="b"/>
                      <a:r>
                        <a:rPr lang="he-IL" sz="1000" u="none" strike="noStrike">
                          <a:effectLst/>
                        </a:rPr>
                        <a:t>5</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אינטרנט</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4.2</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0297449"/>
                  </a:ext>
                </a:extLst>
              </a:tr>
              <a:tr h="231540">
                <a:tc>
                  <a:txBody>
                    <a:bodyPr/>
                    <a:lstStyle/>
                    <a:p>
                      <a:pPr algn="r" rtl="0" fontAlgn="b"/>
                      <a:r>
                        <a:rPr lang="he-IL" sz="1000" u="none" strike="noStrike">
                          <a:effectLst/>
                        </a:rPr>
                        <a:t>6</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עמלות בנק</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3.18</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908257"/>
                  </a:ext>
                </a:extLst>
              </a:tr>
              <a:tr h="235427">
                <a:tc>
                  <a:txBody>
                    <a:bodyPr/>
                    <a:lstStyle/>
                    <a:p>
                      <a:pPr algn="r" rtl="0" fontAlgn="b"/>
                      <a:r>
                        <a:rPr lang="he-IL" sz="1000" u="none" strike="noStrike">
                          <a:effectLst/>
                        </a:rPr>
                        <a:t>7</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dirty="0">
                          <a:effectLst/>
                        </a:rPr>
                        <a:t>כיבודים, אשל ונסיעות בתפקיד</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5.24</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5765528"/>
                  </a:ext>
                </a:extLst>
              </a:tr>
              <a:tr h="231540">
                <a:tc>
                  <a:txBody>
                    <a:bodyPr/>
                    <a:lstStyle/>
                    <a:p>
                      <a:pPr algn="r" rtl="0" fontAlgn="b"/>
                      <a:r>
                        <a:rPr lang="he-IL" sz="1000" u="none" strike="noStrike">
                          <a:effectLst/>
                        </a:rPr>
                        <a:t>8</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אחזקת מבנה ובדק בית</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a:effectLst/>
                        </a:rPr>
                        <a:t>31.4</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5157247"/>
                  </a:ext>
                </a:extLst>
              </a:tr>
              <a:tr h="231540">
                <a:tc>
                  <a:txBody>
                    <a:bodyPr/>
                    <a:lstStyle/>
                    <a:p>
                      <a:pPr algn="r" rtl="0" fontAlgn="b"/>
                      <a:r>
                        <a:rPr lang="he-IL" sz="1000" u="none" strike="noStrike">
                          <a:effectLst/>
                        </a:rPr>
                        <a:t>9</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גינון</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5.24</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5710032"/>
                  </a:ext>
                </a:extLst>
              </a:tr>
              <a:tr h="231540">
                <a:tc>
                  <a:txBody>
                    <a:bodyPr/>
                    <a:lstStyle/>
                    <a:p>
                      <a:pPr algn="r" rtl="0" fontAlgn="b"/>
                      <a:r>
                        <a:rPr lang="he-IL" sz="1000" u="none" strike="noStrike">
                          <a:effectLst/>
                        </a:rPr>
                        <a:t>10</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אחזקת מחשבים</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a:effectLst/>
                        </a:rPr>
                        <a:t>9.44</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851247"/>
                  </a:ext>
                </a:extLst>
              </a:tr>
              <a:tr h="231540">
                <a:tc>
                  <a:txBody>
                    <a:bodyPr/>
                    <a:lstStyle/>
                    <a:p>
                      <a:pPr algn="r" rtl="0" fontAlgn="b"/>
                      <a:r>
                        <a:rPr lang="he-IL" sz="1000" u="none" strike="noStrike">
                          <a:effectLst/>
                        </a:rPr>
                        <a:t>11</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dirty="0">
                          <a:effectLst/>
                        </a:rPr>
                        <a:t>אחזקת ריהוט</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47.61</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0860749"/>
                  </a:ext>
                </a:extLst>
              </a:tr>
              <a:tr h="231540">
                <a:tc>
                  <a:txBody>
                    <a:bodyPr/>
                    <a:lstStyle/>
                    <a:p>
                      <a:pPr algn="r" rtl="0" fontAlgn="b"/>
                      <a:r>
                        <a:rPr lang="he-IL" sz="1000" u="none" strike="noStrike">
                          <a:effectLst/>
                        </a:rPr>
                        <a:t>12</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אחזקת מזגנים</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a:effectLst/>
                        </a:rPr>
                        <a:t>3.18</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624040"/>
                  </a:ext>
                </a:extLst>
              </a:tr>
              <a:tr h="231540">
                <a:tc>
                  <a:txBody>
                    <a:bodyPr/>
                    <a:lstStyle/>
                    <a:p>
                      <a:pPr algn="r" rtl="0" fontAlgn="b"/>
                      <a:r>
                        <a:rPr lang="he-IL" sz="1000" u="none" strike="noStrike">
                          <a:effectLst/>
                        </a:rPr>
                        <a:t>13</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ציוד משרדי</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15.7</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4847100"/>
                  </a:ext>
                </a:extLst>
              </a:tr>
              <a:tr h="231540">
                <a:tc>
                  <a:txBody>
                    <a:bodyPr/>
                    <a:lstStyle/>
                    <a:p>
                      <a:pPr algn="r" rtl="0" fontAlgn="b"/>
                      <a:r>
                        <a:rPr lang="he-IL" sz="1000" u="none" strike="noStrike">
                          <a:effectLst/>
                        </a:rPr>
                        <a:t>14</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ציוד לחינוך גופני</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a:effectLst/>
                        </a:rPr>
                        <a:t>4.2</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3421823"/>
                  </a:ext>
                </a:extLst>
              </a:tr>
              <a:tr h="231540">
                <a:tc>
                  <a:txBody>
                    <a:bodyPr/>
                    <a:lstStyle/>
                    <a:p>
                      <a:pPr algn="r" rtl="0" fontAlgn="b"/>
                      <a:r>
                        <a:rPr lang="he-IL" sz="1000" u="none" strike="noStrike">
                          <a:effectLst/>
                        </a:rPr>
                        <a:t>15</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חומרי לימוד</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60.97</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211475"/>
                  </a:ext>
                </a:extLst>
              </a:tr>
              <a:tr h="231540">
                <a:tc>
                  <a:txBody>
                    <a:bodyPr/>
                    <a:lstStyle/>
                    <a:p>
                      <a:pPr algn="r" rtl="0" fontAlgn="b"/>
                      <a:r>
                        <a:rPr lang="he-IL" sz="1000" u="none" strike="noStrike">
                          <a:effectLst/>
                        </a:rPr>
                        <a:t>16</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דפי שכפול</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33.91</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5321580"/>
                  </a:ext>
                </a:extLst>
              </a:tr>
              <a:tr h="231540">
                <a:tc>
                  <a:txBody>
                    <a:bodyPr/>
                    <a:lstStyle/>
                    <a:p>
                      <a:pPr algn="r" rtl="0" fontAlgn="b"/>
                      <a:r>
                        <a:rPr lang="he-IL" sz="1000" u="none" strike="noStrike">
                          <a:effectLst/>
                        </a:rPr>
                        <a:t>17</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חומרי ניקוי</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12.52</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0439440"/>
                  </a:ext>
                </a:extLst>
              </a:tr>
              <a:tr h="231540">
                <a:tc>
                  <a:txBody>
                    <a:bodyPr/>
                    <a:lstStyle/>
                    <a:p>
                      <a:pPr algn="r" rtl="0" fontAlgn="b"/>
                      <a:r>
                        <a:rPr lang="he-IL" sz="1000" u="none" strike="noStrike">
                          <a:effectLst/>
                        </a:rPr>
                        <a:t>18</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בטיחות ועזרה ראשונה</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2.06</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8220447"/>
                  </a:ext>
                </a:extLst>
              </a:tr>
              <a:tr h="231540">
                <a:tc>
                  <a:txBody>
                    <a:bodyPr/>
                    <a:lstStyle/>
                    <a:p>
                      <a:pPr algn="r" rtl="0" fontAlgn="b"/>
                      <a:r>
                        <a:rPr lang="he-IL" sz="1000" u="none" strike="noStrike">
                          <a:effectLst/>
                        </a:rPr>
                        <a:t>19</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סיוע ניהול עצמי</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170.87</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016748"/>
                  </a:ext>
                </a:extLst>
              </a:tr>
              <a:tr h="231540">
                <a:tc>
                  <a:txBody>
                    <a:bodyPr/>
                    <a:lstStyle/>
                    <a:p>
                      <a:pPr algn="r" rtl="0" fontAlgn="b"/>
                      <a:r>
                        <a:rPr lang="he-IL" sz="1000" u="none" strike="noStrike">
                          <a:effectLst/>
                        </a:rPr>
                        <a:t>20</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000" u="none" strike="noStrike">
                          <a:effectLst/>
                        </a:rPr>
                        <a:t>תוספת פדגוגית ניהול עצמי</a:t>
                      </a:r>
                      <a:endParaRPr lang="he-IL" sz="1000" b="0" i="0" u="none" strike="noStrike">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000" u="none" strike="noStrike" dirty="0">
                          <a:effectLst/>
                        </a:rPr>
                        <a:t>200</a:t>
                      </a:r>
                      <a:endParaRPr lang="he-IL" sz="1000" b="0" i="0" u="none" strike="noStrike" dirty="0">
                        <a:solidFill>
                          <a:srgbClr val="000000"/>
                        </a:solidFill>
                        <a:effectLst/>
                        <a:latin typeface="Arial" panose="020B0604020202020204" pitchFamily="34" charset="0"/>
                      </a:endParaRPr>
                    </a:p>
                  </a:txBody>
                  <a:tcPr marL="6511" marR="6511" marT="65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414028"/>
                  </a:ext>
                </a:extLst>
              </a:tr>
              <a:tr h="231540">
                <a:tc>
                  <a:txBody>
                    <a:bodyPr/>
                    <a:lstStyle/>
                    <a:p>
                      <a:pPr algn="l" rtl="0" fontAlgn="b"/>
                      <a:r>
                        <a:rPr lang="he-IL" sz="1000" u="none" strike="noStrike">
                          <a:effectLst/>
                        </a:rPr>
                        <a:t> </a:t>
                      </a:r>
                      <a:endParaRPr lang="he-IL" sz="1000" b="0" i="0" u="none" strike="noStrike">
                        <a:solidFill>
                          <a:srgbClr val="000000"/>
                        </a:solidFill>
                        <a:effectLst/>
                        <a:latin typeface="Arial" panose="020B0604020202020204" pitchFamily="34" charset="0"/>
                      </a:endParaRPr>
                    </a:p>
                  </a:txBody>
                  <a:tcPr marL="6511" marR="6511" marT="6511" marB="0" anchor="b">
                    <a:lnT w="12700" cap="flat" cmpd="sng" algn="ctr">
                      <a:solidFill>
                        <a:schemeClr val="tx1"/>
                      </a:solidFill>
                      <a:prstDash val="solid"/>
                      <a:round/>
                      <a:headEnd type="none" w="med" len="med"/>
                      <a:tailEnd type="none" w="med" len="med"/>
                    </a:lnT>
                  </a:tcPr>
                </a:tc>
                <a:tc>
                  <a:txBody>
                    <a:bodyPr/>
                    <a:lstStyle/>
                    <a:p>
                      <a:pPr algn="r" rtl="1" fontAlgn="b"/>
                      <a:r>
                        <a:rPr lang="he-IL" sz="1000" u="none" strike="noStrike">
                          <a:effectLst/>
                        </a:rPr>
                        <a:t>סה"כ</a:t>
                      </a:r>
                      <a:endParaRPr lang="he-IL" sz="1000" b="0" i="0" u="none" strike="noStrike">
                        <a:solidFill>
                          <a:srgbClr val="000000"/>
                        </a:solidFill>
                        <a:effectLst/>
                        <a:latin typeface="Arial" panose="020B0604020202020204" pitchFamily="34" charset="0"/>
                      </a:endParaRPr>
                    </a:p>
                  </a:txBody>
                  <a:tcPr marL="6511" marR="6511" marT="6511" marB="0" anchor="b">
                    <a:lnT w="12700" cap="flat" cmpd="sng" algn="ctr">
                      <a:solidFill>
                        <a:schemeClr val="tx1"/>
                      </a:solidFill>
                      <a:prstDash val="solid"/>
                      <a:round/>
                      <a:headEnd type="none" w="med" len="med"/>
                      <a:tailEnd type="none" w="med" len="med"/>
                    </a:lnT>
                  </a:tcPr>
                </a:tc>
                <a:tc>
                  <a:txBody>
                    <a:bodyPr/>
                    <a:lstStyle/>
                    <a:p>
                      <a:pPr algn="r" rtl="0" fontAlgn="b"/>
                      <a:r>
                        <a:rPr lang="he-IL" sz="1000" b="1" u="sng" strike="noStrike" dirty="0">
                          <a:effectLst/>
                        </a:rPr>
                        <a:t>776.04</a:t>
                      </a:r>
                      <a:endParaRPr lang="he-IL" sz="1000" b="1" i="0" u="sng" strike="noStrike" dirty="0">
                        <a:solidFill>
                          <a:srgbClr val="000000"/>
                        </a:solidFill>
                        <a:effectLst/>
                        <a:latin typeface="Arial" panose="020B0604020202020204" pitchFamily="34" charset="0"/>
                      </a:endParaRPr>
                    </a:p>
                  </a:txBody>
                  <a:tcPr marL="6511" marR="6511" marT="6511"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0469721"/>
                  </a:ext>
                </a:extLst>
              </a:tr>
            </a:tbl>
          </a:graphicData>
        </a:graphic>
      </p:graphicFrame>
      <p:pic>
        <p:nvPicPr>
          <p:cNvPr id="4" name="Picture 7">
            <a:extLst>
              <a:ext uri="{FF2B5EF4-FFF2-40B4-BE49-F238E27FC236}">
                <a16:creationId xmlns:a16="http://schemas.microsoft.com/office/drawing/2014/main" id="{6653A990-E700-45B5-BBA7-1FC845D49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תמונה 7" descr="שולחן בית ספר שמונחים עליו ספרים ועפרונות עם לוח ברקע">
            <a:extLst>
              <a:ext uri="{FF2B5EF4-FFF2-40B4-BE49-F238E27FC236}">
                <a16:creationId xmlns:a16="http://schemas.microsoft.com/office/drawing/2014/main" id="{EFE96190-6A1B-40FB-BA5D-FE7D96CAE230}"/>
              </a:ext>
            </a:extLst>
          </p:cNvPr>
          <p:cNvPicPr>
            <a:picLocks noChangeAspect="1"/>
          </p:cNvPicPr>
          <p:nvPr/>
        </p:nvPicPr>
        <p:blipFill>
          <a:blip r:embed="rId3"/>
          <a:stretch>
            <a:fillRect/>
          </a:stretch>
        </p:blipFill>
        <p:spPr>
          <a:xfrm>
            <a:off x="0" y="0"/>
            <a:ext cx="3662752" cy="2443027"/>
          </a:xfrm>
          <a:prstGeom prst="rect">
            <a:avLst/>
          </a:prstGeom>
        </p:spPr>
      </p:pic>
    </p:spTree>
    <p:extLst>
      <p:ext uri="{BB962C8B-B14F-4D97-AF65-F5344CB8AC3E}">
        <p14:creationId xmlns:p14="http://schemas.microsoft.com/office/powerpoint/2010/main" val="3069037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1">
            <a:extLst>
              <a:ext uri="{FF2B5EF4-FFF2-40B4-BE49-F238E27FC236}">
                <a16:creationId xmlns:a16="http://schemas.microsoft.com/office/drawing/2014/main" id="{98AC3B84-2C84-4485-99C8-28B3B8C9D0F1}"/>
              </a:ext>
            </a:extLst>
          </p:cNvPr>
          <p:cNvGraphicFramePr>
            <a:graphicFrameLocks noGrp="1"/>
          </p:cNvGraphicFramePr>
          <p:nvPr>
            <p:extLst>
              <p:ext uri="{D42A27DB-BD31-4B8C-83A1-F6EECF244321}">
                <p14:modId xmlns:p14="http://schemas.microsoft.com/office/powerpoint/2010/main" val="2617788639"/>
              </p:ext>
            </p:extLst>
          </p:nvPr>
        </p:nvGraphicFramePr>
        <p:xfrm>
          <a:off x="3835503" y="653150"/>
          <a:ext cx="7351901" cy="5163223"/>
        </p:xfrm>
        <a:graphic>
          <a:graphicData uri="http://schemas.openxmlformats.org/drawingml/2006/table">
            <a:tbl>
              <a:tblPr rtl="1">
                <a:tableStyleId>{5C22544A-7EE6-4342-B048-85BDC9FD1C3A}</a:tableStyleId>
              </a:tblPr>
              <a:tblGrid>
                <a:gridCol w="1036392">
                  <a:extLst>
                    <a:ext uri="{9D8B030D-6E8A-4147-A177-3AD203B41FA5}">
                      <a16:colId xmlns:a16="http://schemas.microsoft.com/office/drawing/2014/main" val="2906354071"/>
                    </a:ext>
                  </a:extLst>
                </a:gridCol>
                <a:gridCol w="3611176">
                  <a:extLst>
                    <a:ext uri="{9D8B030D-6E8A-4147-A177-3AD203B41FA5}">
                      <a16:colId xmlns:a16="http://schemas.microsoft.com/office/drawing/2014/main" val="1889463325"/>
                    </a:ext>
                  </a:extLst>
                </a:gridCol>
                <a:gridCol w="2704333">
                  <a:extLst>
                    <a:ext uri="{9D8B030D-6E8A-4147-A177-3AD203B41FA5}">
                      <a16:colId xmlns:a16="http://schemas.microsoft.com/office/drawing/2014/main" val="1539245494"/>
                    </a:ext>
                  </a:extLst>
                </a:gridCol>
              </a:tblGrid>
              <a:tr h="303719">
                <a:tc gridSpan="2">
                  <a:txBody>
                    <a:bodyPr/>
                    <a:lstStyle/>
                    <a:p>
                      <a:pPr algn="r" rtl="1" fontAlgn="b"/>
                      <a:r>
                        <a:rPr lang="he-IL" sz="1300" b="1" u="sng" strike="noStrike" dirty="0">
                          <a:effectLst/>
                        </a:rPr>
                        <a:t>ה. סל תלמיד הצפוי לשנה"ל תשפ"ג </a:t>
                      </a:r>
                      <a:endParaRPr lang="he-IL" sz="1300" b="1" i="0" u="sng" strike="noStrike" dirty="0">
                        <a:solidFill>
                          <a:srgbClr val="000000"/>
                        </a:solidFill>
                        <a:effectLst/>
                        <a:latin typeface="Arial" panose="020B0604020202020204" pitchFamily="34" charset="0"/>
                      </a:endParaRPr>
                    </a:p>
                  </a:txBody>
                  <a:tcPr marL="8809" marR="8809" marT="8809" marB="0" anchor="b"/>
                </a:tc>
                <a:tc hMerge="1">
                  <a:txBody>
                    <a:bodyPr/>
                    <a:lstStyle/>
                    <a:p>
                      <a:pPr rtl="1"/>
                      <a:endParaRPr lang="he-IL"/>
                    </a:p>
                  </a:txBody>
                  <a:tcPr/>
                </a:tc>
                <a:tc>
                  <a:txBody>
                    <a:bodyPr/>
                    <a:lstStyle/>
                    <a:p>
                      <a:pPr algn="l" rtl="0" fontAlgn="b"/>
                      <a:endParaRPr lang="he-IL" sz="1300" b="0" i="0" u="none" strike="noStrike">
                        <a:solidFill>
                          <a:srgbClr val="000000"/>
                        </a:solidFill>
                        <a:effectLst/>
                        <a:latin typeface="Arial" panose="020B0604020202020204" pitchFamily="34" charset="0"/>
                      </a:endParaRPr>
                    </a:p>
                  </a:txBody>
                  <a:tcPr marL="8809" marR="8809" marT="8809" marB="0" anchor="b"/>
                </a:tc>
                <a:extLst>
                  <a:ext uri="{0D108BD9-81ED-4DB2-BD59-A6C34878D82A}">
                    <a16:rowId xmlns:a16="http://schemas.microsoft.com/office/drawing/2014/main" val="502084175"/>
                  </a:ext>
                </a:extLst>
              </a:tr>
              <a:tr h="303719">
                <a:tc>
                  <a:txBody>
                    <a:bodyPr/>
                    <a:lstStyle/>
                    <a:p>
                      <a:pPr algn="l" rtl="0" fontAlgn="b"/>
                      <a:endParaRPr lang="he-IL" sz="1300" b="0" i="0" u="none" strike="noStrike">
                        <a:solidFill>
                          <a:srgbClr val="000000"/>
                        </a:solidFill>
                        <a:effectLst/>
                        <a:latin typeface="Arial" panose="020B0604020202020204" pitchFamily="34" charset="0"/>
                      </a:endParaRPr>
                    </a:p>
                  </a:txBody>
                  <a:tcPr marL="8809" marR="8809" marT="8809" marB="0" anchor="b">
                    <a:lnB w="12700" cap="flat" cmpd="sng" algn="ctr">
                      <a:solidFill>
                        <a:schemeClr val="tx1"/>
                      </a:solidFill>
                      <a:prstDash val="solid"/>
                      <a:round/>
                      <a:headEnd type="none" w="med" len="med"/>
                      <a:tailEnd type="none" w="med" len="med"/>
                    </a:lnB>
                  </a:tcPr>
                </a:tc>
                <a:tc>
                  <a:txBody>
                    <a:bodyPr/>
                    <a:lstStyle/>
                    <a:p>
                      <a:pPr algn="l" rtl="0" fontAlgn="b"/>
                      <a:endParaRPr lang="he-IL" sz="1300" b="0" i="0" u="none" strike="noStrike" dirty="0">
                        <a:solidFill>
                          <a:srgbClr val="000000"/>
                        </a:solidFill>
                        <a:effectLst/>
                        <a:latin typeface="Arial" panose="020B0604020202020204" pitchFamily="34" charset="0"/>
                      </a:endParaRPr>
                    </a:p>
                  </a:txBody>
                  <a:tcPr marL="8809" marR="8809" marT="8809" marB="0" anchor="b">
                    <a:lnB w="12700" cap="flat" cmpd="sng" algn="ctr">
                      <a:solidFill>
                        <a:schemeClr val="tx1"/>
                      </a:solidFill>
                      <a:prstDash val="solid"/>
                      <a:round/>
                      <a:headEnd type="none" w="med" len="med"/>
                      <a:tailEnd type="none" w="med" len="med"/>
                    </a:lnB>
                  </a:tcPr>
                </a:tc>
                <a:tc>
                  <a:txBody>
                    <a:bodyPr/>
                    <a:lstStyle/>
                    <a:p>
                      <a:pPr algn="l" rtl="0" fontAlgn="b"/>
                      <a:endParaRPr lang="he-IL" sz="1300" b="0" i="0" u="none" strike="noStrike">
                        <a:solidFill>
                          <a:srgbClr val="000000"/>
                        </a:solidFill>
                        <a:effectLst/>
                        <a:latin typeface="Arial" panose="020B0604020202020204" pitchFamily="34" charset="0"/>
                      </a:endParaRPr>
                    </a:p>
                  </a:txBody>
                  <a:tcPr marL="8809" marR="8809" marT="8809"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345120"/>
                  </a:ext>
                </a:extLst>
              </a:tr>
              <a:tr h="303719">
                <a:tc>
                  <a:txBody>
                    <a:bodyPr/>
                    <a:lstStyle/>
                    <a:p>
                      <a:pPr algn="r" rtl="1" fontAlgn="b"/>
                      <a:r>
                        <a:rPr lang="he-IL" sz="1300" b="1" u="none" strike="noStrike" dirty="0">
                          <a:effectLst/>
                        </a:rPr>
                        <a:t>מס"ד</a:t>
                      </a:r>
                      <a:endParaRPr lang="he-IL" sz="1300" b="1"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b="1" u="none" strike="noStrike" dirty="0" err="1">
                          <a:effectLst/>
                        </a:rPr>
                        <a:t>תאור</a:t>
                      </a:r>
                      <a:r>
                        <a:rPr lang="he-IL" sz="1300" b="1" u="none" strike="noStrike" dirty="0">
                          <a:effectLst/>
                        </a:rPr>
                        <a:t> ההוצאה</a:t>
                      </a:r>
                      <a:endParaRPr lang="he-IL" sz="1300" b="1"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b="1" u="none" strike="noStrike" dirty="0">
                          <a:effectLst/>
                        </a:rPr>
                        <a:t>סכום</a:t>
                      </a:r>
                      <a:endParaRPr lang="he-IL" sz="1300" b="1"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5254529"/>
                  </a:ext>
                </a:extLst>
              </a:tr>
              <a:tr h="303719">
                <a:tc>
                  <a:txBody>
                    <a:bodyPr/>
                    <a:lstStyle/>
                    <a:p>
                      <a:pPr algn="r" rtl="0" fontAlgn="b"/>
                      <a:r>
                        <a:rPr lang="he-IL" sz="1300" u="none" strike="noStrike">
                          <a:effectLst/>
                        </a:rPr>
                        <a:t>1</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חשמל</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91.99</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255728"/>
                  </a:ext>
                </a:extLst>
              </a:tr>
              <a:tr h="303719">
                <a:tc>
                  <a:txBody>
                    <a:bodyPr/>
                    <a:lstStyle/>
                    <a:p>
                      <a:pPr algn="r" rtl="0" fontAlgn="b"/>
                      <a:r>
                        <a:rPr lang="he-IL" sz="1300" u="none" strike="noStrike">
                          <a:effectLst/>
                        </a:rPr>
                        <a:t>2</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מים</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42.93</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7300459"/>
                  </a:ext>
                </a:extLst>
              </a:tr>
              <a:tr h="303719">
                <a:tc>
                  <a:txBody>
                    <a:bodyPr/>
                    <a:lstStyle/>
                    <a:p>
                      <a:pPr algn="r" rtl="0" fontAlgn="b"/>
                      <a:r>
                        <a:rPr lang="he-IL" sz="1300" u="none" strike="noStrike">
                          <a:effectLst/>
                        </a:rPr>
                        <a:t>3</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טלפון</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28.22</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794159"/>
                  </a:ext>
                </a:extLst>
              </a:tr>
              <a:tr h="303719">
                <a:tc>
                  <a:txBody>
                    <a:bodyPr/>
                    <a:lstStyle/>
                    <a:p>
                      <a:pPr algn="r" rtl="0" fontAlgn="b"/>
                      <a:r>
                        <a:rPr lang="he-IL" sz="1300" u="none" strike="noStrike">
                          <a:effectLst/>
                        </a:rPr>
                        <a:t>4</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דואר ומשלוחים</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3.18</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095355"/>
                  </a:ext>
                </a:extLst>
              </a:tr>
              <a:tr h="303719">
                <a:tc>
                  <a:txBody>
                    <a:bodyPr/>
                    <a:lstStyle/>
                    <a:p>
                      <a:pPr algn="r" rtl="0" fontAlgn="b"/>
                      <a:r>
                        <a:rPr lang="he-IL" sz="1300" u="none" strike="noStrike">
                          <a:effectLst/>
                        </a:rPr>
                        <a:t>5</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עמלות בנק</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3.18</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234184"/>
                  </a:ext>
                </a:extLst>
              </a:tr>
              <a:tr h="303719">
                <a:tc>
                  <a:txBody>
                    <a:bodyPr/>
                    <a:lstStyle/>
                    <a:p>
                      <a:pPr algn="r" rtl="0" fontAlgn="b"/>
                      <a:r>
                        <a:rPr lang="he-IL" sz="1300" u="none" strike="noStrike">
                          <a:effectLst/>
                        </a:rPr>
                        <a:t>6</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כיבודים, אשל ונסיעות בתפקיד</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5.24</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753507"/>
                  </a:ext>
                </a:extLst>
              </a:tr>
              <a:tr h="303719">
                <a:tc>
                  <a:txBody>
                    <a:bodyPr/>
                    <a:lstStyle/>
                    <a:p>
                      <a:pPr algn="r" rtl="0" fontAlgn="b"/>
                      <a:r>
                        <a:rPr lang="he-IL" sz="1300" u="none" strike="noStrike">
                          <a:effectLst/>
                        </a:rPr>
                        <a:t>7</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אחזקת מבנה ובדק בית</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31.4</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6040540"/>
                  </a:ext>
                </a:extLst>
              </a:tr>
              <a:tr h="303719">
                <a:tc>
                  <a:txBody>
                    <a:bodyPr/>
                    <a:lstStyle/>
                    <a:p>
                      <a:pPr algn="r" rtl="0" fontAlgn="b"/>
                      <a:r>
                        <a:rPr lang="he-IL" sz="1300" u="none" strike="noStrike">
                          <a:effectLst/>
                        </a:rPr>
                        <a:t>8</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גינון</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5.24</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8811228"/>
                  </a:ext>
                </a:extLst>
              </a:tr>
              <a:tr h="303719">
                <a:tc>
                  <a:txBody>
                    <a:bodyPr/>
                    <a:lstStyle/>
                    <a:p>
                      <a:pPr algn="r" rtl="0" fontAlgn="b"/>
                      <a:r>
                        <a:rPr lang="he-IL" sz="1300" u="none" strike="noStrike">
                          <a:effectLst/>
                        </a:rPr>
                        <a:t>9</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אחזקת ריהוט</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47.61</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5811772"/>
                  </a:ext>
                </a:extLst>
              </a:tr>
              <a:tr h="303719">
                <a:tc>
                  <a:txBody>
                    <a:bodyPr/>
                    <a:lstStyle/>
                    <a:p>
                      <a:pPr algn="r" rtl="0" fontAlgn="b"/>
                      <a:r>
                        <a:rPr lang="he-IL" sz="1300" u="none" strike="noStrike">
                          <a:effectLst/>
                        </a:rPr>
                        <a:t>10</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אחזקת מזגנים</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3.18</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9354677"/>
                  </a:ext>
                </a:extLst>
              </a:tr>
              <a:tr h="303719">
                <a:tc>
                  <a:txBody>
                    <a:bodyPr/>
                    <a:lstStyle/>
                    <a:p>
                      <a:pPr algn="r" rtl="0" fontAlgn="b"/>
                      <a:r>
                        <a:rPr lang="he-IL" sz="1300" u="none" strike="noStrike">
                          <a:effectLst/>
                        </a:rPr>
                        <a:t>11</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ציוד משרדי</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15.7</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1385580"/>
                  </a:ext>
                </a:extLst>
              </a:tr>
              <a:tr h="303719">
                <a:tc>
                  <a:txBody>
                    <a:bodyPr/>
                    <a:lstStyle/>
                    <a:p>
                      <a:pPr algn="r" rtl="0" fontAlgn="b"/>
                      <a:r>
                        <a:rPr lang="he-IL" sz="1300" u="none" strike="noStrike">
                          <a:effectLst/>
                        </a:rPr>
                        <a:t>12</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חומרי ניקוי</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12.52</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4307141"/>
                  </a:ext>
                </a:extLst>
              </a:tr>
              <a:tr h="303719">
                <a:tc>
                  <a:txBody>
                    <a:bodyPr/>
                    <a:lstStyle/>
                    <a:p>
                      <a:pPr algn="r" rtl="0" fontAlgn="b"/>
                      <a:r>
                        <a:rPr lang="he-IL" sz="1300" u="none" strike="noStrike">
                          <a:effectLst/>
                        </a:rPr>
                        <a:t>13</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בטיחות ועזרה ראשונה</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u="none" strike="noStrike" dirty="0">
                          <a:effectLst/>
                        </a:rPr>
                        <a:t>2.06</a:t>
                      </a:r>
                      <a:endParaRPr lang="he-IL" sz="1300" b="0" i="0" u="none"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748774"/>
                  </a:ext>
                </a:extLst>
              </a:tr>
              <a:tr h="303719">
                <a:tc>
                  <a:txBody>
                    <a:bodyPr/>
                    <a:lstStyle/>
                    <a:p>
                      <a:pPr algn="l" rtl="0" fontAlgn="b"/>
                      <a:r>
                        <a:rPr lang="he-IL" sz="1300" u="none" strike="noStrike">
                          <a:effectLst/>
                        </a:rPr>
                        <a:t> </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b"/>
                      <a:r>
                        <a:rPr lang="he-IL" sz="1300" u="none" strike="noStrike">
                          <a:effectLst/>
                        </a:rPr>
                        <a:t>סה"כ</a:t>
                      </a:r>
                      <a:endParaRPr lang="he-IL" sz="1300" b="0" i="0" u="none" strike="noStrike">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he-IL" sz="1300" b="1" u="sng" strike="noStrike" dirty="0">
                          <a:effectLst/>
                        </a:rPr>
                        <a:t>292.45</a:t>
                      </a:r>
                      <a:endParaRPr lang="he-IL" sz="1300" b="1" i="0" u="sng" strike="noStrike" dirty="0">
                        <a:solidFill>
                          <a:srgbClr val="000000"/>
                        </a:solidFill>
                        <a:effectLst/>
                        <a:latin typeface="Arial" panose="020B0604020202020204" pitchFamily="34" charset="0"/>
                      </a:endParaRPr>
                    </a:p>
                  </a:txBody>
                  <a:tcPr marL="8809" marR="8809" marT="88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890941"/>
                  </a:ext>
                </a:extLst>
              </a:tr>
            </a:tbl>
          </a:graphicData>
        </a:graphic>
      </p:graphicFrame>
      <p:pic>
        <p:nvPicPr>
          <p:cNvPr id="3" name="Picture 7">
            <a:extLst>
              <a:ext uri="{FF2B5EF4-FFF2-40B4-BE49-F238E27FC236}">
                <a16:creationId xmlns:a16="http://schemas.microsoft.com/office/drawing/2014/main" id="{2E6B8125-38C6-4666-B3BE-D8DD6B419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אישה בספריה">
            <a:extLst>
              <a:ext uri="{FF2B5EF4-FFF2-40B4-BE49-F238E27FC236}">
                <a16:creationId xmlns:a16="http://schemas.microsoft.com/office/drawing/2014/main" id="{19CD4112-72A6-4944-97E9-39C266730F2E}"/>
              </a:ext>
            </a:extLst>
          </p:cNvPr>
          <p:cNvPicPr>
            <a:picLocks noChangeAspect="1"/>
          </p:cNvPicPr>
          <p:nvPr/>
        </p:nvPicPr>
        <p:blipFill>
          <a:blip r:embed="rId3"/>
          <a:stretch>
            <a:fillRect/>
          </a:stretch>
        </p:blipFill>
        <p:spPr>
          <a:xfrm>
            <a:off x="0" y="0"/>
            <a:ext cx="3509554" cy="2342031"/>
          </a:xfrm>
          <a:prstGeom prst="rect">
            <a:avLst/>
          </a:prstGeom>
        </p:spPr>
      </p:pic>
    </p:spTree>
    <p:extLst>
      <p:ext uri="{BB962C8B-B14F-4D97-AF65-F5344CB8AC3E}">
        <p14:creationId xmlns:p14="http://schemas.microsoft.com/office/powerpoint/2010/main" val="2279359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E34A567-CC03-4B31-9F48-494F3149FF74}"/>
              </a:ext>
            </a:extLst>
          </p:cNvPr>
          <p:cNvSpPr txBox="1"/>
          <p:nvPr/>
        </p:nvSpPr>
        <p:spPr>
          <a:xfrm>
            <a:off x="1497874" y="577488"/>
            <a:ext cx="9457509" cy="4625177"/>
          </a:xfrm>
          <a:prstGeom prst="rect">
            <a:avLst/>
          </a:prstGeom>
          <a:noFill/>
        </p:spPr>
        <p:txBody>
          <a:bodyPr wrap="square">
            <a:spAutoFit/>
          </a:bodyPr>
          <a:lstStyle/>
          <a:p>
            <a:pPr algn="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ו. </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התקציב הבית ספרי ייאגם בתוכו את הרכיבים הבאים,  שהיום משלומים לבתי הספר באופן נפרד, כך שאלו לא ישולמו עוד כרכיב נפרד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Symbol" panose="05050102010706020507" pitchFamily="18" charset="2"/>
              <a:buChar char=""/>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ניהול עצמי ביסודי (סיוע לניהול עצמי ותוספת פדגוגית) ובחטיבת ביניים.</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Symbol" panose="05050102010706020507" pitchFamily="18" charset="2"/>
              <a:buChar char=""/>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תקציב שקלי בגין הכלה והשתלבות – יסודי וחטיבת ביניים.</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Symbol" panose="05050102010706020507" pitchFamily="18" charset="2"/>
              <a:buChar char=""/>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חומרים, אגרת שכפול, ציוד לחינוך גופני, שיפוצי קיץ ועוד.</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Symbol" panose="05050102010706020507" pitchFamily="18" charset="2"/>
              <a:buChar char=""/>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תוכניות ומענים כגון : תוכניות "קרב", תוכנית מיל"ת בבתי הספר, תוכנית סל תרבות, השאלת ספרים, מלגות לתלמידים, הנגשת טיולים, תוכן דיגיטלי, נעלה לירושלים, שעות עידוד, הצטיידות מעבדות, פיתוח מקצועי בית ספרי, שגרירי מפתח הלב, פעילות חווייתית, חינוך תעבורתי ועוד...</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sz="1600" dirty="0">
              <a:effectLst/>
              <a:latin typeface="Times New Roman" panose="02020603050405020304" pitchFamily="18" charset="0"/>
              <a:ea typeface="Times New Roman" panose="02020603050405020304" pitchFamily="18" charset="0"/>
            </a:endParaRPr>
          </a:p>
          <a:p>
            <a:pPr algn="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ז.</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סל התלמיד החדש, שמחליף את קודמו, ימשיך להיות מועבר לבתי הספר כל רבעון, החל מיום ה 1.8 כל שנה ועד ליום ה 31.7 בשנה העוקבת, מועד סגירת שנת הכספים בבתי הספר בהתאם להנחיות והוראות משרד החינוך.</a:t>
            </a:r>
            <a:endParaRPr lang="en-US" sz="1600"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69E8639C-C1B1-4271-86BC-91119B9B3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24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FE2B6656-543F-42C2-A188-AB52F5AFE283}"/>
              </a:ext>
            </a:extLst>
          </p:cNvPr>
          <p:cNvSpPr txBox="1"/>
          <p:nvPr/>
        </p:nvSpPr>
        <p:spPr>
          <a:xfrm>
            <a:off x="1828800" y="1326258"/>
            <a:ext cx="8900719" cy="2963183"/>
          </a:xfrm>
          <a:prstGeom prst="rect">
            <a:avLst/>
          </a:prstGeom>
          <a:noFill/>
        </p:spPr>
        <p:txBody>
          <a:bodyPr wrap="square">
            <a:spAutoFit/>
          </a:bodyPr>
          <a:lstStyle/>
          <a:p>
            <a:pPr algn="r" rtl="1">
              <a:lnSpc>
                <a:spcPct val="150000"/>
              </a:lnSpc>
            </a:pPr>
            <a:r>
              <a:rPr lang="he-IL" b="1" dirty="0">
                <a:effectLst/>
                <a:latin typeface="Times New Roman" panose="02020603050405020304" pitchFamily="18" charset="0"/>
                <a:ea typeface="Times New Roman" panose="02020603050405020304" pitchFamily="18" charset="0"/>
                <a:cs typeface="David" panose="020E0502060401010101" pitchFamily="34" charset="-79"/>
              </a:rPr>
              <a:t>ח. 	</a:t>
            </a:r>
            <a:r>
              <a:rPr lang="he-IL" dirty="0">
                <a:effectLst/>
                <a:latin typeface="Times New Roman" panose="02020603050405020304" pitchFamily="18" charset="0"/>
                <a:ea typeface="Times New Roman" panose="02020603050405020304" pitchFamily="18" charset="0"/>
                <a:cs typeface="David" panose="020E0502060401010101" pitchFamily="34" charset="-79"/>
              </a:rPr>
              <a:t>על בתי הספר לנהל את החשבונות בהתאם להנחיות ולהוראות משרד החינוך.</a:t>
            </a:r>
            <a:endParaRPr lang="en-US" dirty="0">
              <a:effectLst/>
              <a:latin typeface="Times New Roman" panose="02020603050405020304" pitchFamily="18" charset="0"/>
              <a:ea typeface="Times New Roman" panose="02020603050405020304" pitchFamily="18" charset="0"/>
            </a:endParaRPr>
          </a:p>
          <a:p>
            <a:pPr algn="r" rtl="1">
              <a:lnSpc>
                <a:spcPct val="150000"/>
              </a:lnSpc>
            </a:pPr>
            <a:r>
              <a:rPr lang="he-IL" dirty="0">
                <a:effectLst/>
                <a:latin typeface="Times New Roman" panose="02020603050405020304" pitchFamily="18" charset="0"/>
                <a:ea typeface="Times New Roman" panose="02020603050405020304" pitchFamily="18" charset="0"/>
                <a:cs typeface="David" panose="020E0502060401010101" pitchFamily="34" charset="-79"/>
              </a:rPr>
              <a:t>ביום 1/12/2022 יהיה על כל בתי הספר להעביר דו"ח ביצוע ראשון לתקופה ספטמבר-נובמבר 2022. לפיכך, על כל מנהלי בתי הספר להערך מבעוד מועד להגשת הדיווחים באופן מקוון, באמצעות המערכת לניהול חשבונות הבית ספרית.</a:t>
            </a:r>
            <a:endParaRPr lang="en-US" dirty="0">
              <a:effectLst/>
              <a:latin typeface="Times New Roman" panose="02020603050405020304" pitchFamily="18" charset="0"/>
              <a:ea typeface="Times New Roman" panose="02020603050405020304" pitchFamily="18" charset="0"/>
            </a:endParaRPr>
          </a:p>
          <a:p>
            <a:pPr algn="r" rtl="1">
              <a:lnSpc>
                <a:spcPct val="150000"/>
              </a:lnSpc>
            </a:pPr>
            <a:r>
              <a:rPr lang="he-IL"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dirty="0">
              <a:effectLst/>
              <a:latin typeface="Times New Roman" panose="02020603050405020304" pitchFamily="18" charset="0"/>
              <a:ea typeface="Times New Roman" panose="02020603050405020304" pitchFamily="18" charset="0"/>
            </a:endParaRPr>
          </a:p>
          <a:p>
            <a:pPr algn="r" rtl="1">
              <a:lnSpc>
                <a:spcPct val="150000"/>
              </a:lnSpc>
            </a:pPr>
            <a:r>
              <a:rPr lang="he-IL" b="1" dirty="0">
                <a:effectLst/>
                <a:latin typeface="Times New Roman" panose="02020603050405020304" pitchFamily="18" charset="0"/>
                <a:ea typeface="Times New Roman" panose="02020603050405020304" pitchFamily="18" charset="0"/>
                <a:cs typeface="David" panose="020E0502060401010101" pitchFamily="34" charset="-79"/>
              </a:rPr>
              <a:t>ט. 	</a:t>
            </a:r>
            <a:r>
              <a:rPr lang="he-IL" dirty="0">
                <a:effectLst/>
                <a:latin typeface="Times New Roman" panose="02020603050405020304" pitchFamily="18" charset="0"/>
                <a:ea typeface="Times New Roman" panose="02020603050405020304" pitchFamily="18" charset="0"/>
                <a:cs typeface="David" panose="020E0502060401010101" pitchFamily="34" charset="-79"/>
              </a:rPr>
              <a:t>חשוב להערך לביקורות של משרד החינוך, אשר יחולו בשנת 2024 ויחולו על שנה"ל תשפ"ג.</a:t>
            </a:r>
            <a:endParaRPr lang="en-US" dirty="0">
              <a:effectLst/>
              <a:latin typeface="Times New Roman" panose="02020603050405020304" pitchFamily="18" charset="0"/>
              <a:ea typeface="Times New Roman" panose="02020603050405020304" pitchFamily="18" charset="0"/>
            </a:endParaRPr>
          </a:p>
          <a:p>
            <a:pPr algn="r" rtl="1">
              <a:lnSpc>
                <a:spcPct val="150000"/>
              </a:lnSpc>
            </a:pPr>
            <a:r>
              <a:rPr lang="he-IL" dirty="0">
                <a:effectLst/>
                <a:latin typeface="Times New Roman" panose="02020603050405020304" pitchFamily="18" charset="0"/>
                <a:ea typeface="Times New Roman" panose="02020603050405020304" pitchFamily="18" charset="0"/>
                <a:cs typeface="David" panose="020E0502060401010101" pitchFamily="34" charset="-79"/>
              </a:rPr>
              <a:t>כל אי התאמה תגרור אחריה קיזוזים לבתי הספר.</a:t>
            </a:r>
            <a:endParaRPr lang="en-US"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4954B0EB-BA42-4260-B195-3FCB410C6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מחשבון לבן">
            <a:extLst>
              <a:ext uri="{FF2B5EF4-FFF2-40B4-BE49-F238E27FC236}">
                <a16:creationId xmlns:a16="http://schemas.microsoft.com/office/drawing/2014/main" id="{A24B735F-AE14-42C5-A337-CA69DA1BBBB3}"/>
              </a:ext>
            </a:extLst>
          </p:cNvPr>
          <p:cNvPicPr>
            <a:picLocks noChangeAspect="1"/>
          </p:cNvPicPr>
          <p:nvPr/>
        </p:nvPicPr>
        <p:blipFill>
          <a:blip r:embed="rId3"/>
          <a:stretch>
            <a:fillRect/>
          </a:stretch>
        </p:blipFill>
        <p:spPr>
          <a:xfrm>
            <a:off x="1828800" y="4143019"/>
            <a:ext cx="3914968" cy="2609979"/>
          </a:xfrm>
          <a:prstGeom prst="rect">
            <a:avLst/>
          </a:prstGeom>
        </p:spPr>
      </p:pic>
    </p:spTree>
    <p:extLst>
      <p:ext uri="{BB962C8B-B14F-4D97-AF65-F5344CB8AC3E}">
        <p14:creationId xmlns:p14="http://schemas.microsoft.com/office/powerpoint/2010/main" val="305392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CDCCB843-BB2E-48C2-B273-CECDA7BFDBC0}"/>
              </a:ext>
            </a:extLst>
          </p:cNvPr>
          <p:cNvSpPr txBox="1"/>
          <p:nvPr/>
        </p:nvSpPr>
        <p:spPr>
          <a:xfrm>
            <a:off x="1593669" y="493164"/>
            <a:ext cx="9605554" cy="5871672"/>
          </a:xfrm>
          <a:prstGeom prst="rect">
            <a:avLst/>
          </a:prstGeom>
          <a:noFill/>
        </p:spPr>
        <p:txBody>
          <a:bodyPr wrap="square">
            <a:spAutoFit/>
          </a:bodyPr>
          <a:lstStyle/>
          <a:p>
            <a:pPr algn="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י.	הסל הרשותי – תוכנית גפ"ן</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הסל הרשותי מיועד לקידום התלמידים במרחב הרשותי, בכל שלבי הגיל, בהתאם לצרכים הייחודיים של הרשות המקומית ובהלימה למדיניות החינוך של כל רשות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הסל הרשותי, בשונה מהסל הבית ספרי, מיועד לכלל שלבי הגיל (כולל גני ילדים), לפעילות פורמלית ובלתי פורמלית.</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הסל הרשותי ינוהל במערכת גפ"ן תחת אותם שישה סלים של בתי הספר. התקציב לרשות יוקצב על פי אשכול הלמ"ס.</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התקציב יועבר בשתי פעילות מרכזיות – פעימה ראשונה ב 1/9, ופעימה שנייה ב 1/2, בכפוף לדיווח ביצוע.</a:t>
            </a:r>
            <a:endParaRPr lang="en-US" sz="1600" dirty="0">
              <a:effectLst/>
              <a:latin typeface="Times New Roman" panose="02020603050405020304" pitchFamily="18" charset="0"/>
              <a:ea typeface="Times New Roman" panose="02020603050405020304" pitchFamily="18" charset="0"/>
            </a:endParaRPr>
          </a:p>
          <a:p>
            <a:pPr marL="228600"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בחט"ע התקציב יועבר במערכת התשלומים כל חודש בחודשו, בתשלום זהה למשך 12 חודשים, החל מ 1/9.</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הסל הרשותי הינו 130 ש"ח לתלמיד שנתי, מוכפל במספר התלמידים הלומדים ברשות, כאשר הרשות משתתפת בשיעור של 5% מהסל (123.50 ש"ח חלק משרד החינוך, ו- 6.50 ש"ח חלק הרשות).</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הרשות המקומית תגבש תוכנית עבודה פדגוגית על פי המשאבים שיוקצו לה, לכל שנת לימודים המבטאת את מטרות הרשות, יעדיה וסדרי העדיפויות הרשותיים בתחום החינוך, וזאת בשים לב למכלול הצרכים ולמדיניות הממשלתית והרשותית.</a:t>
            </a:r>
            <a:endParaRPr lang="en-US" sz="1600"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13C0E1B1-A3EA-48F6-956E-8D1EECCA4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04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0006804C-24FE-4D28-AA80-BFB6868A9560}"/>
              </a:ext>
            </a:extLst>
          </p:cNvPr>
          <p:cNvSpPr txBox="1"/>
          <p:nvPr/>
        </p:nvSpPr>
        <p:spPr>
          <a:xfrm>
            <a:off x="1497875" y="683248"/>
            <a:ext cx="9666514" cy="4625177"/>
          </a:xfrm>
          <a:prstGeom prst="rect">
            <a:avLst/>
          </a:prstGeom>
          <a:noFill/>
        </p:spPr>
        <p:txBody>
          <a:bodyPr wrap="square">
            <a:spAutoFit/>
          </a:bodyPr>
          <a:lstStyle/>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לצד תוספות התקציב המשמעותיות, הסל הרשותי </a:t>
            </a:r>
            <a:r>
              <a:rPr lang="he-IL" sz="1800" dirty="0" err="1">
                <a:effectLst/>
                <a:latin typeface="Times New Roman" panose="02020603050405020304" pitchFamily="18" charset="0"/>
                <a:ea typeface="Times New Roman" panose="02020603050405020304" pitchFamily="18" charset="0"/>
                <a:cs typeface="David" panose="020E0502060401010101" pitchFamily="34" charset="-79"/>
              </a:rPr>
              <a:t>יאגם</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בתוכו ויבטל את הרכיבים המסוימים שהיו מוקצים באופן פרטני לחלק מהרשויות (כגון: שיפוצי קיץ, תקציב לחינוך בלתי פורמלי, העסקת מנהל יחידת נוער ועוד...).</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אופן ניהול ושימוש בתקציב יתבצע על פי סלי התקציב ובהתאם לשיעור המינימלי שיקבע ע"י משרד החינוך בשיח משותף עם הרשויות המקומית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הרשות המקומית תידרש לאשר את תוכנית העבודה מול משרד החינוך בהתאם לנהלים שיוגדרו, בהתאם לעקרונות הדיפרנציאליים. זאת ועוד, על הרשות לדווח במהלך השנה דו"ח ביצוע כספי על ניצול המשאבים ובהתאם להנחיות משרד החינוך .</a:t>
            </a:r>
            <a:endParaRPr lang="en-US" sz="1600" dirty="0">
              <a:effectLst/>
              <a:latin typeface="Times New Roman" panose="02020603050405020304" pitchFamily="18" charset="0"/>
              <a:ea typeface="Times New Roman" panose="02020603050405020304" pitchFamily="18" charset="0"/>
            </a:endParaRPr>
          </a:p>
          <a:p>
            <a:pPr marL="342900" lvl="0" indent="-342900" algn="r" rtl="1">
              <a:lnSpc>
                <a:spcPct val="150000"/>
              </a:lnSpc>
              <a:buFont typeface="Courier New" panose="02070309020205020404" pitchFamily="49" charset="0"/>
              <a:buChar char="o"/>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לגבי הוצאות תשתית ותפעול כגון : שיפוצי קיץ, בדק בית, בטיחות, הצטיידות, שדרוג סביבת למידה, שדרוג ותחזוקת התשתיות, התחזוקה והנראות במוסד החינוך -הרשות תוכל להקצות בין היתר מהתקציב הגמיש שעומד לרשותה בסל הרשותי בהתאם לקריטריונים שיפרסם המשרד.</a:t>
            </a:r>
            <a:endParaRPr lang="en-US" sz="1600" dirty="0">
              <a:effectLst/>
              <a:latin typeface="Times New Roman" panose="02020603050405020304" pitchFamily="18" charset="0"/>
              <a:ea typeface="Times New Roman" panose="02020603050405020304" pitchFamily="18" charset="0"/>
            </a:endParaRPr>
          </a:p>
        </p:txBody>
      </p:sp>
      <p:pic>
        <p:nvPicPr>
          <p:cNvPr id="4" name="Picture 7">
            <a:extLst>
              <a:ext uri="{FF2B5EF4-FFF2-40B4-BE49-F238E27FC236}">
                <a16:creationId xmlns:a16="http://schemas.microsoft.com/office/drawing/2014/main" id="{36481446-8CF7-4123-B2D2-D94FDD314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28" b="6107"/>
          <a:stretch>
            <a:fillRect/>
          </a:stretch>
        </p:blipFill>
        <p:spPr bwMode="auto">
          <a:xfrm>
            <a:off x="107950" y="5816373"/>
            <a:ext cx="125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625000"/>
      </p:ext>
    </p:extLst>
  </p:cSld>
  <p:clrMapOvr>
    <a:masterClrMapping/>
  </p:clrMapOvr>
</p:sld>
</file>

<file path=ppt/theme/theme1.xml><?xml version="1.0" encoding="utf-8"?>
<a:theme xmlns:a="http://schemas.openxmlformats.org/drawingml/2006/main" name="תג">
  <a:themeElements>
    <a:clrScheme name="תג">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תג">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תג">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תג</Template>
  <TotalTime>123</TotalTime>
  <Words>1398</Words>
  <Application>Microsoft Office PowerPoint</Application>
  <PresentationFormat>מסך רחב</PresentationFormat>
  <Paragraphs>318</Paragraphs>
  <Slides>12</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12</vt:i4>
      </vt:variant>
    </vt:vector>
  </HeadingPairs>
  <TitlesOfParts>
    <vt:vector size="19" baseType="lpstr">
      <vt:lpstr>Arial</vt:lpstr>
      <vt:lpstr>Courier New</vt:lpstr>
      <vt:lpstr>Gill Sans MT</vt:lpstr>
      <vt:lpstr>Impact</vt:lpstr>
      <vt:lpstr>Symbol</vt:lpstr>
      <vt:lpstr>Times New Roman</vt:lpstr>
      <vt:lpstr>תג</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מועצה מקומית ערערה בנגב</dc:title>
  <dc:creator>Galit</dc:creator>
  <cp:lastModifiedBy>Galit</cp:lastModifiedBy>
  <cp:revision>9</cp:revision>
  <cp:lastPrinted>2022-06-20T11:47:02Z</cp:lastPrinted>
  <dcterms:created xsi:type="dcterms:W3CDTF">2022-06-19T08:24:27Z</dcterms:created>
  <dcterms:modified xsi:type="dcterms:W3CDTF">2023-09-03T06:30:16Z</dcterms:modified>
</cp:coreProperties>
</file>