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22"/>
  </p:notesMasterIdLst>
  <p:sldIdLst>
    <p:sldId id="256" r:id="rId2"/>
    <p:sldId id="407" r:id="rId3"/>
    <p:sldId id="387" r:id="rId4"/>
    <p:sldId id="411" r:id="rId5"/>
    <p:sldId id="388" r:id="rId6"/>
    <p:sldId id="335" r:id="rId7"/>
    <p:sldId id="398" r:id="rId8"/>
    <p:sldId id="399" r:id="rId9"/>
    <p:sldId id="406" r:id="rId10"/>
    <p:sldId id="400" r:id="rId11"/>
    <p:sldId id="402" r:id="rId12"/>
    <p:sldId id="403" r:id="rId13"/>
    <p:sldId id="405" r:id="rId14"/>
    <p:sldId id="413" r:id="rId15"/>
    <p:sldId id="415" r:id="rId16"/>
    <p:sldId id="418" r:id="rId17"/>
    <p:sldId id="419" r:id="rId18"/>
    <p:sldId id="420" r:id="rId19"/>
    <p:sldId id="417" r:id="rId20"/>
    <p:sldId id="395"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מאיה ברבר" initials="מב" lastIdx="1" clrIdx="0">
    <p:extLst>
      <p:ext uri="{19B8F6BF-5375-455C-9EA6-DF929625EA0E}">
        <p15:presenceInfo xmlns:p15="http://schemas.microsoft.com/office/powerpoint/2012/main" userId="8fa11bcb95b46b0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93F50F-CBD8-468D-A05F-F1015C3EC256}" v="4" dt="2025-04-23T07:52:19.728"/>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86" autoAdjust="0"/>
    <p:restoredTop sz="94660"/>
  </p:normalViewPr>
  <p:slideViewPr>
    <p:cSldViewPr>
      <p:cViewPr varScale="1">
        <p:scale>
          <a:sx n="112" d="100"/>
          <a:sy n="112" d="100"/>
        </p:scale>
        <p:origin x="1620" y="90"/>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8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מאיה  ברבר" userId="1536c947-a63c-42fa-8bd2-0042b7f46e86" providerId="ADAL" clId="{7793F50F-CBD8-468D-A05F-F1015C3EC256}"/>
    <pc:docChg chg="undo custSel addSld delSld modSld sldOrd">
      <pc:chgData name="מאיה  ברבר" userId="1536c947-a63c-42fa-8bd2-0042b7f46e86" providerId="ADAL" clId="{7793F50F-CBD8-468D-A05F-F1015C3EC256}" dt="2025-04-23T07:55:19.458" v="3601" actId="5793"/>
      <pc:docMkLst>
        <pc:docMk/>
      </pc:docMkLst>
      <pc:sldChg chg="modSp mod">
        <pc:chgData name="מאיה  ברבר" userId="1536c947-a63c-42fa-8bd2-0042b7f46e86" providerId="ADAL" clId="{7793F50F-CBD8-468D-A05F-F1015C3EC256}" dt="2025-04-07T14:10:04.389" v="56" actId="27636"/>
        <pc:sldMkLst>
          <pc:docMk/>
          <pc:sldMk cId="2746880190" sldId="256"/>
        </pc:sldMkLst>
        <pc:spChg chg="mod">
          <ac:chgData name="מאיה  ברבר" userId="1536c947-a63c-42fa-8bd2-0042b7f46e86" providerId="ADAL" clId="{7793F50F-CBD8-468D-A05F-F1015C3EC256}" dt="2025-04-07T14:10:04.389" v="56" actId="27636"/>
          <ac:spMkLst>
            <pc:docMk/>
            <pc:sldMk cId="2746880190" sldId="256"/>
            <ac:spMk id="2" creationId="{00000000-0000-0000-0000-000000000000}"/>
          </ac:spMkLst>
        </pc:spChg>
      </pc:sldChg>
      <pc:sldChg chg="del">
        <pc:chgData name="מאיה  ברבר" userId="1536c947-a63c-42fa-8bd2-0042b7f46e86" providerId="ADAL" clId="{7793F50F-CBD8-468D-A05F-F1015C3EC256}" dt="2025-04-07T14:10:11.436" v="57" actId="2696"/>
        <pc:sldMkLst>
          <pc:docMk/>
          <pc:sldMk cId="2852142308" sldId="283"/>
        </pc:sldMkLst>
      </pc:sldChg>
      <pc:sldChg chg="modSp mod">
        <pc:chgData name="מאיה  ברבר" userId="1536c947-a63c-42fa-8bd2-0042b7f46e86" providerId="ADAL" clId="{7793F50F-CBD8-468D-A05F-F1015C3EC256}" dt="2025-04-23T07:53:36.221" v="3593" actId="27636"/>
        <pc:sldMkLst>
          <pc:docMk/>
          <pc:sldMk cId="2028841659" sldId="387"/>
        </pc:sldMkLst>
        <pc:spChg chg="mod">
          <ac:chgData name="מאיה  ברבר" userId="1536c947-a63c-42fa-8bd2-0042b7f46e86" providerId="ADAL" clId="{7793F50F-CBD8-468D-A05F-F1015C3EC256}" dt="2025-04-23T07:53:36.221" v="3593" actId="27636"/>
          <ac:spMkLst>
            <pc:docMk/>
            <pc:sldMk cId="2028841659" sldId="387"/>
            <ac:spMk id="2" creationId="{00000000-0000-0000-0000-000000000000}"/>
          </ac:spMkLst>
        </pc:spChg>
        <pc:spChg chg="mod">
          <ac:chgData name="מאיה  ברבר" userId="1536c947-a63c-42fa-8bd2-0042b7f46e86" providerId="ADAL" clId="{7793F50F-CBD8-468D-A05F-F1015C3EC256}" dt="2025-04-21T13:53:34.162" v="3394" actId="20577"/>
          <ac:spMkLst>
            <pc:docMk/>
            <pc:sldMk cId="2028841659" sldId="387"/>
            <ac:spMk id="3" creationId="{00000000-0000-0000-0000-000000000000}"/>
          </ac:spMkLst>
        </pc:spChg>
      </pc:sldChg>
      <pc:sldChg chg="modSp mod">
        <pc:chgData name="מאיה  ברבר" userId="1536c947-a63c-42fa-8bd2-0042b7f46e86" providerId="ADAL" clId="{7793F50F-CBD8-468D-A05F-F1015C3EC256}" dt="2025-04-21T14:01:12.567" v="3414" actId="27636"/>
        <pc:sldMkLst>
          <pc:docMk/>
          <pc:sldMk cId="4241426196" sldId="388"/>
        </pc:sldMkLst>
        <pc:spChg chg="mod">
          <ac:chgData name="מאיה  ברבר" userId="1536c947-a63c-42fa-8bd2-0042b7f46e86" providerId="ADAL" clId="{7793F50F-CBD8-468D-A05F-F1015C3EC256}" dt="2025-04-21T14:01:12.567" v="3414" actId="27636"/>
          <ac:spMkLst>
            <pc:docMk/>
            <pc:sldMk cId="4241426196" sldId="388"/>
            <ac:spMk id="2" creationId="{00000000-0000-0000-0000-000000000000}"/>
          </ac:spMkLst>
        </pc:spChg>
      </pc:sldChg>
      <pc:sldChg chg="modSp mod">
        <pc:chgData name="מאיה  ברבר" userId="1536c947-a63c-42fa-8bd2-0042b7f46e86" providerId="ADAL" clId="{7793F50F-CBD8-468D-A05F-F1015C3EC256}" dt="2025-04-07T15:26:39.650" v="1013" actId="20577"/>
        <pc:sldMkLst>
          <pc:docMk/>
          <pc:sldMk cId="3403774541" sldId="398"/>
        </pc:sldMkLst>
        <pc:spChg chg="mod">
          <ac:chgData name="מאיה  ברבר" userId="1536c947-a63c-42fa-8bd2-0042b7f46e86" providerId="ADAL" clId="{7793F50F-CBD8-468D-A05F-F1015C3EC256}" dt="2025-04-07T15:26:39.650" v="1013" actId="20577"/>
          <ac:spMkLst>
            <pc:docMk/>
            <pc:sldMk cId="3403774541" sldId="398"/>
            <ac:spMk id="2" creationId="{00000000-0000-0000-0000-000000000000}"/>
          </ac:spMkLst>
        </pc:spChg>
      </pc:sldChg>
      <pc:sldChg chg="modSp mod">
        <pc:chgData name="מאיה  ברבר" userId="1536c947-a63c-42fa-8bd2-0042b7f46e86" providerId="ADAL" clId="{7793F50F-CBD8-468D-A05F-F1015C3EC256}" dt="2025-04-07T15:27:51.543" v="1135" actId="20577"/>
        <pc:sldMkLst>
          <pc:docMk/>
          <pc:sldMk cId="4196837429" sldId="399"/>
        </pc:sldMkLst>
        <pc:spChg chg="mod">
          <ac:chgData name="מאיה  ברבר" userId="1536c947-a63c-42fa-8bd2-0042b7f46e86" providerId="ADAL" clId="{7793F50F-CBD8-468D-A05F-F1015C3EC256}" dt="2025-04-07T15:27:51.543" v="1135" actId="20577"/>
          <ac:spMkLst>
            <pc:docMk/>
            <pc:sldMk cId="4196837429" sldId="399"/>
            <ac:spMk id="2" creationId="{00000000-0000-0000-0000-000000000000}"/>
          </ac:spMkLst>
        </pc:spChg>
      </pc:sldChg>
      <pc:sldChg chg="modSp mod">
        <pc:chgData name="מאיה  ברבר" userId="1536c947-a63c-42fa-8bd2-0042b7f46e86" providerId="ADAL" clId="{7793F50F-CBD8-468D-A05F-F1015C3EC256}" dt="2025-04-07T15:34:52.596" v="1658" actId="2710"/>
        <pc:sldMkLst>
          <pc:docMk/>
          <pc:sldMk cId="1464763487" sldId="400"/>
        </pc:sldMkLst>
        <pc:spChg chg="mod">
          <ac:chgData name="מאיה  ברבר" userId="1536c947-a63c-42fa-8bd2-0042b7f46e86" providerId="ADAL" clId="{7793F50F-CBD8-468D-A05F-F1015C3EC256}" dt="2025-04-07T15:34:52.596" v="1658" actId="2710"/>
          <ac:spMkLst>
            <pc:docMk/>
            <pc:sldMk cId="1464763487" sldId="400"/>
            <ac:spMk id="2" creationId="{00000000-0000-0000-0000-000000000000}"/>
          </ac:spMkLst>
        </pc:spChg>
      </pc:sldChg>
      <pc:sldChg chg="modSp del mod">
        <pc:chgData name="מאיה  ברבר" userId="1536c947-a63c-42fa-8bd2-0042b7f46e86" providerId="ADAL" clId="{7793F50F-CBD8-468D-A05F-F1015C3EC256}" dt="2025-04-07T15:32:47.826" v="1637" actId="2696"/>
        <pc:sldMkLst>
          <pc:docMk/>
          <pc:sldMk cId="1176288025" sldId="401"/>
        </pc:sldMkLst>
      </pc:sldChg>
      <pc:sldChg chg="modSp mod">
        <pc:chgData name="מאיה  ברבר" userId="1536c947-a63c-42fa-8bd2-0042b7f46e86" providerId="ADAL" clId="{7793F50F-CBD8-468D-A05F-F1015C3EC256}" dt="2025-04-23T07:54:40.937" v="3597" actId="1035"/>
        <pc:sldMkLst>
          <pc:docMk/>
          <pc:sldMk cId="4073778899" sldId="402"/>
        </pc:sldMkLst>
        <pc:spChg chg="mod">
          <ac:chgData name="מאיה  ברבר" userId="1536c947-a63c-42fa-8bd2-0042b7f46e86" providerId="ADAL" clId="{7793F50F-CBD8-468D-A05F-F1015C3EC256}" dt="2025-04-23T07:54:40.937" v="3597" actId="1035"/>
          <ac:spMkLst>
            <pc:docMk/>
            <pc:sldMk cId="4073778899" sldId="402"/>
            <ac:spMk id="2" creationId="{00000000-0000-0000-0000-000000000000}"/>
          </ac:spMkLst>
        </pc:spChg>
      </pc:sldChg>
      <pc:sldChg chg="modSp mod">
        <pc:chgData name="מאיה  ברבר" userId="1536c947-a63c-42fa-8bd2-0042b7f46e86" providerId="ADAL" clId="{7793F50F-CBD8-468D-A05F-F1015C3EC256}" dt="2025-04-23T07:55:19.458" v="3601" actId="5793"/>
        <pc:sldMkLst>
          <pc:docMk/>
          <pc:sldMk cId="2901997860" sldId="403"/>
        </pc:sldMkLst>
        <pc:spChg chg="mod">
          <ac:chgData name="מאיה  ברבר" userId="1536c947-a63c-42fa-8bd2-0042b7f46e86" providerId="ADAL" clId="{7793F50F-CBD8-468D-A05F-F1015C3EC256}" dt="2025-04-23T07:55:19.458" v="3601" actId="5793"/>
          <ac:spMkLst>
            <pc:docMk/>
            <pc:sldMk cId="2901997860" sldId="403"/>
            <ac:spMk id="2" creationId="{00000000-0000-0000-0000-000000000000}"/>
          </ac:spMkLst>
        </pc:spChg>
      </pc:sldChg>
      <pc:sldChg chg="modSp mod">
        <pc:chgData name="מאיה  ברבר" userId="1536c947-a63c-42fa-8bd2-0042b7f46e86" providerId="ADAL" clId="{7793F50F-CBD8-468D-A05F-F1015C3EC256}" dt="2025-04-07T15:46:34.272" v="1946" actId="20577"/>
        <pc:sldMkLst>
          <pc:docMk/>
          <pc:sldMk cId="15352787" sldId="405"/>
        </pc:sldMkLst>
        <pc:spChg chg="mod">
          <ac:chgData name="מאיה  ברבר" userId="1536c947-a63c-42fa-8bd2-0042b7f46e86" providerId="ADAL" clId="{7793F50F-CBD8-468D-A05F-F1015C3EC256}" dt="2025-04-07T15:46:34.272" v="1946" actId="20577"/>
          <ac:spMkLst>
            <pc:docMk/>
            <pc:sldMk cId="15352787" sldId="405"/>
            <ac:spMk id="2" creationId="{00000000-0000-0000-0000-000000000000}"/>
          </ac:spMkLst>
        </pc:spChg>
      </pc:sldChg>
      <pc:sldChg chg="modSp mod">
        <pc:chgData name="מאיה  ברבר" userId="1536c947-a63c-42fa-8bd2-0042b7f46e86" providerId="ADAL" clId="{7793F50F-CBD8-468D-A05F-F1015C3EC256}" dt="2025-04-07T15:34:28.653" v="1656" actId="5793"/>
        <pc:sldMkLst>
          <pc:docMk/>
          <pc:sldMk cId="1171484835" sldId="406"/>
        </pc:sldMkLst>
        <pc:spChg chg="mod">
          <ac:chgData name="מאיה  ברבר" userId="1536c947-a63c-42fa-8bd2-0042b7f46e86" providerId="ADAL" clId="{7793F50F-CBD8-468D-A05F-F1015C3EC256}" dt="2025-04-07T15:34:28.653" v="1656" actId="5793"/>
          <ac:spMkLst>
            <pc:docMk/>
            <pc:sldMk cId="1171484835" sldId="406"/>
            <ac:spMk id="2" creationId="{00000000-0000-0000-0000-000000000000}"/>
          </ac:spMkLst>
        </pc:spChg>
      </pc:sldChg>
      <pc:sldChg chg="modSp mod">
        <pc:chgData name="מאיה  ברבר" userId="1536c947-a63c-42fa-8bd2-0042b7f46e86" providerId="ADAL" clId="{7793F50F-CBD8-468D-A05F-F1015C3EC256}" dt="2025-04-21T13:53:23.513" v="3388" actId="6549"/>
        <pc:sldMkLst>
          <pc:docMk/>
          <pc:sldMk cId="595341445" sldId="407"/>
        </pc:sldMkLst>
        <pc:spChg chg="mod">
          <ac:chgData name="מאיה  ברבר" userId="1536c947-a63c-42fa-8bd2-0042b7f46e86" providerId="ADAL" clId="{7793F50F-CBD8-468D-A05F-F1015C3EC256}" dt="2025-04-21T13:53:23.513" v="3388" actId="6549"/>
          <ac:spMkLst>
            <pc:docMk/>
            <pc:sldMk cId="595341445" sldId="407"/>
            <ac:spMk id="2" creationId="{00000000-0000-0000-0000-000000000000}"/>
          </ac:spMkLst>
        </pc:spChg>
        <pc:spChg chg="mod">
          <ac:chgData name="מאיה  ברבר" userId="1536c947-a63c-42fa-8bd2-0042b7f46e86" providerId="ADAL" clId="{7793F50F-CBD8-468D-A05F-F1015C3EC256}" dt="2025-04-07T14:10:25.059" v="83" actId="20577"/>
          <ac:spMkLst>
            <pc:docMk/>
            <pc:sldMk cId="595341445" sldId="407"/>
            <ac:spMk id="3" creationId="{00000000-0000-0000-0000-000000000000}"/>
          </ac:spMkLst>
        </pc:spChg>
      </pc:sldChg>
      <pc:sldChg chg="modSp del mod ord">
        <pc:chgData name="מאיה  ברבר" userId="1536c947-a63c-42fa-8bd2-0042b7f46e86" providerId="ADAL" clId="{7793F50F-CBD8-468D-A05F-F1015C3EC256}" dt="2025-04-21T13:56:38.186" v="3397" actId="2696"/>
        <pc:sldMkLst>
          <pc:docMk/>
          <pc:sldMk cId="207298025" sldId="408"/>
        </pc:sldMkLst>
      </pc:sldChg>
      <pc:sldChg chg="modSp del mod">
        <pc:chgData name="מאיה  ברבר" userId="1536c947-a63c-42fa-8bd2-0042b7f46e86" providerId="ADAL" clId="{7793F50F-CBD8-468D-A05F-F1015C3EC256}" dt="2025-04-21T13:59:21.759" v="3399" actId="47"/>
        <pc:sldMkLst>
          <pc:docMk/>
          <pc:sldMk cId="1311254924" sldId="409"/>
        </pc:sldMkLst>
      </pc:sldChg>
      <pc:sldChg chg="modSp del mod ord">
        <pc:chgData name="מאיה  ברבר" userId="1536c947-a63c-42fa-8bd2-0042b7f46e86" providerId="ADAL" clId="{7793F50F-CBD8-468D-A05F-F1015C3EC256}" dt="2025-04-21T13:58:27.238" v="3398" actId="47"/>
        <pc:sldMkLst>
          <pc:docMk/>
          <pc:sldMk cId="387767044" sldId="410"/>
        </pc:sldMkLst>
      </pc:sldChg>
      <pc:sldChg chg="modSp mod">
        <pc:chgData name="מאיה  ברבר" userId="1536c947-a63c-42fa-8bd2-0042b7f46e86" providerId="ADAL" clId="{7793F50F-CBD8-468D-A05F-F1015C3EC256}" dt="2025-04-23T07:53:48.800" v="3594" actId="404"/>
        <pc:sldMkLst>
          <pc:docMk/>
          <pc:sldMk cId="2656210509" sldId="411"/>
        </pc:sldMkLst>
        <pc:spChg chg="mod">
          <ac:chgData name="מאיה  ברבר" userId="1536c947-a63c-42fa-8bd2-0042b7f46e86" providerId="ADAL" clId="{7793F50F-CBD8-468D-A05F-F1015C3EC256}" dt="2025-04-23T07:53:48.800" v="3594" actId="404"/>
          <ac:spMkLst>
            <pc:docMk/>
            <pc:sldMk cId="2656210509" sldId="411"/>
            <ac:spMk id="2" creationId="{00000000-0000-0000-0000-000000000000}"/>
          </ac:spMkLst>
        </pc:spChg>
        <pc:spChg chg="mod">
          <ac:chgData name="מאיה  ברבר" userId="1536c947-a63c-42fa-8bd2-0042b7f46e86" providerId="ADAL" clId="{7793F50F-CBD8-468D-A05F-F1015C3EC256}" dt="2025-04-21T13:59:39.630" v="3401"/>
          <ac:spMkLst>
            <pc:docMk/>
            <pc:sldMk cId="2656210509" sldId="411"/>
            <ac:spMk id="3" creationId="{00000000-0000-0000-0000-000000000000}"/>
          </ac:spMkLst>
        </pc:spChg>
      </pc:sldChg>
      <pc:sldChg chg="modSp mod ord">
        <pc:chgData name="מאיה  ברבר" userId="1536c947-a63c-42fa-8bd2-0042b7f46e86" providerId="ADAL" clId="{7793F50F-CBD8-468D-A05F-F1015C3EC256}" dt="2025-04-20T13:11:47.113" v="3370"/>
        <pc:sldMkLst>
          <pc:docMk/>
          <pc:sldMk cId="8215796" sldId="413"/>
        </pc:sldMkLst>
        <pc:graphicFrameChg chg="modGraphic">
          <ac:chgData name="מאיה  ברבר" userId="1536c947-a63c-42fa-8bd2-0042b7f46e86" providerId="ADAL" clId="{7793F50F-CBD8-468D-A05F-F1015C3EC256}" dt="2025-04-20T13:11:32.497" v="3368" actId="6549"/>
          <ac:graphicFrameMkLst>
            <pc:docMk/>
            <pc:sldMk cId="8215796" sldId="413"/>
            <ac:graphicFrameMk id="4" creationId="{EB58F782-F636-3ED2-CAA0-3E57422E3BBD}"/>
          </ac:graphicFrameMkLst>
        </pc:graphicFrameChg>
      </pc:sldChg>
      <pc:sldChg chg="modSp mod ord">
        <pc:chgData name="מאיה  ברבר" userId="1536c947-a63c-42fa-8bd2-0042b7f46e86" providerId="ADAL" clId="{7793F50F-CBD8-468D-A05F-F1015C3EC256}" dt="2025-04-23T07:52:59.485" v="3591" actId="20577"/>
        <pc:sldMkLst>
          <pc:docMk/>
          <pc:sldMk cId="1094998867" sldId="415"/>
        </pc:sldMkLst>
        <pc:spChg chg="mod">
          <ac:chgData name="מאיה  ברבר" userId="1536c947-a63c-42fa-8bd2-0042b7f46e86" providerId="ADAL" clId="{7793F50F-CBD8-468D-A05F-F1015C3EC256}" dt="2025-04-23T07:52:05.632" v="3498" actId="1076"/>
          <ac:spMkLst>
            <pc:docMk/>
            <pc:sldMk cId="1094998867" sldId="415"/>
            <ac:spMk id="5" creationId="{7FF32271-2EEC-3B0B-4E11-6A5CC085BB3C}"/>
          </ac:spMkLst>
        </pc:spChg>
        <pc:graphicFrameChg chg="mod modGraphic">
          <ac:chgData name="מאיה  ברבר" userId="1536c947-a63c-42fa-8bd2-0042b7f46e86" providerId="ADAL" clId="{7793F50F-CBD8-468D-A05F-F1015C3EC256}" dt="2025-04-23T07:52:59.485" v="3591" actId="20577"/>
          <ac:graphicFrameMkLst>
            <pc:docMk/>
            <pc:sldMk cId="1094998867" sldId="415"/>
            <ac:graphicFrameMk id="4" creationId="{EB58F782-F636-3ED2-CAA0-3E57422E3BBD}"/>
          </ac:graphicFrameMkLst>
        </pc:graphicFrameChg>
      </pc:sldChg>
      <pc:sldChg chg="del">
        <pc:chgData name="מאיה  ברבר" userId="1536c947-a63c-42fa-8bd2-0042b7f46e86" providerId="ADAL" clId="{7793F50F-CBD8-468D-A05F-F1015C3EC256}" dt="2025-04-07T15:33:58.789" v="1649" actId="2696"/>
        <pc:sldMkLst>
          <pc:docMk/>
          <pc:sldMk cId="3606053916" sldId="416"/>
        </pc:sldMkLst>
      </pc:sldChg>
      <pc:sldChg chg="modSp mod">
        <pc:chgData name="מאיה  ברבר" userId="1536c947-a63c-42fa-8bd2-0042b7f46e86" providerId="ADAL" clId="{7793F50F-CBD8-468D-A05F-F1015C3EC256}" dt="2025-04-07T16:04:25.322" v="3022" actId="20577"/>
        <pc:sldMkLst>
          <pc:docMk/>
          <pc:sldMk cId="3507437521" sldId="417"/>
        </pc:sldMkLst>
        <pc:spChg chg="mod">
          <ac:chgData name="מאיה  ברבר" userId="1536c947-a63c-42fa-8bd2-0042b7f46e86" providerId="ADAL" clId="{7793F50F-CBD8-468D-A05F-F1015C3EC256}" dt="2025-04-07T16:04:25.322" v="3022" actId="20577"/>
          <ac:spMkLst>
            <pc:docMk/>
            <pc:sldMk cId="3507437521" sldId="417"/>
            <ac:spMk id="3" creationId="{00000000-0000-0000-0000-000000000000}"/>
          </ac:spMkLst>
        </pc:spChg>
      </pc:sldChg>
      <pc:sldChg chg="modSp add mod ord">
        <pc:chgData name="מאיה  ברבר" userId="1536c947-a63c-42fa-8bd2-0042b7f46e86" providerId="ADAL" clId="{7793F50F-CBD8-468D-A05F-F1015C3EC256}" dt="2025-04-21T14:02:06.353" v="3416"/>
        <pc:sldMkLst>
          <pc:docMk/>
          <pc:sldMk cId="2069808858" sldId="418"/>
        </pc:sldMkLst>
        <pc:spChg chg="mod">
          <ac:chgData name="מאיה  ברבר" userId="1536c947-a63c-42fa-8bd2-0042b7f46e86" providerId="ADAL" clId="{7793F50F-CBD8-468D-A05F-F1015C3EC256}" dt="2025-04-07T15:58:51.765" v="2576" actId="20577"/>
          <ac:spMkLst>
            <pc:docMk/>
            <pc:sldMk cId="2069808858" sldId="418"/>
            <ac:spMk id="2" creationId="{BB0CC4B4-6113-176F-652D-538BD2B7472A}"/>
          </ac:spMkLst>
        </pc:spChg>
        <pc:spChg chg="mod">
          <ac:chgData name="מאיה  ברבר" userId="1536c947-a63c-42fa-8bd2-0042b7f46e86" providerId="ADAL" clId="{7793F50F-CBD8-468D-A05F-F1015C3EC256}" dt="2025-04-07T15:35:57.616" v="1765" actId="20577"/>
          <ac:spMkLst>
            <pc:docMk/>
            <pc:sldMk cId="2069808858" sldId="418"/>
            <ac:spMk id="3" creationId="{540520B9-CA5A-9BE1-365C-AB0063BBE325}"/>
          </ac:spMkLst>
        </pc:spChg>
      </pc:sldChg>
      <pc:sldChg chg="modSp add mod ord">
        <pc:chgData name="מאיה  ברבר" userId="1536c947-a63c-42fa-8bd2-0042b7f46e86" providerId="ADAL" clId="{7793F50F-CBD8-468D-A05F-F1015C3EC256}" dt="2025-04-21T14:02:06.353" v="3416"/>
        <pc:sldMkLst>
          <pc:docMk/>
          <pc:sldMk cId="161012017" sldId="419"/>
        </pc:sldMkLst>
        <pc:spChg chg="mod">
          <ac:chgData name="מאיה  ברבר" userId="1536c947-a63c-42fa-8bd2-0042b7f46e86" providerId="ADAL" clId="{7793F50F-CBD8-468D-A05F-F1015C3EC256}" dt="2025-04-07T16:07:42.053" v="3367" actId="20577"/>
          <ac:spMkLst>
            <pc:docMk/>
            <pc:sldMk cId="161012017" sldId="419"/>
            <ac:spMk id="2" creationId="{3C3913C0-1298-C7C8-E540-AC90D6F8D9F0}"/>
          </ac:spMkLst>
        </pc:spChg>
      </pc:sldChg>
      <pc:sldChg chg="modSp add mod">
        <pc:chgData name="מאיה  ברבר" userId="1536c947-a63c-42fa-8bd2-0042b7f46e86" providerId="ADAL" clId="{7793F50F-CBD8-468D-A05F-F1015C3EC256}" dt="2025-04-07T16:05:02.873" v="3040" actId="20577"/>
        <pc:sldMkLst>
          <pc:docMk/>
          <pc:sldMk cId="979790492" sldId="420"/>
        </pc:sldMkLst>
        <pc:spChg chg="mod">
          <ac:chgData name="מאיה  ברבר" userId="1536c947-a63c-42fa-8bd2-0042b7f46e86" providerId="ADAL" clId="{7793F50F-CBD8-468D-A05F-F1015C3EC256}" dt="2025-04-07T16:05:02.873" v="3040" actId="20577"/>
          <ac:spMkLst>
            <pc:docMk/>
            <pc:sldMk cId="979790492" sldId="420"/>
            <ac:spMk id="2" creationId="{A361ACDC-4E2C-7A79-99B0-40D384FDF0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21F49A3-17AD-4C27-B4D1-88DED6EFF281}" type="datetimeFigureOut">
              <a:rPr lang="he-IL" smtClean="0"/>
              <a:t>כ"ה/ניסן/תשפ"ה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37CD510-AF00-4DE7-BD32-C779387D99D4}" type="slidenum">
              <a:rPr lang="he-IL" smtClean="0"/>
              <a:t>‹#›</a:t>
            </a:fld>
            <a:endParaRPr lang="he-IL"/>
          </a:p>
        </p:txBody>
      </p:sp>
    </p:spTree>
    <p:extLst>
      <p:ext uri="{BB962C8B-B14F-4D97-AF65-F5344CB8AC3E}">
        <p14:creationId xmlns:p14="http://schemas.microsoft.com/office/powerpoint/2010/main" val="130309773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637CD510-AF00-4DE7-BD32-C779387D99D4}" type="slidenum">
              <a:rPr lang="he-IL" smtClean="0"/>
              <a:t>1</a:t>
            </a:fld>
            <a:endParaRPr lang="he-IL"/>
          </a:p>
        </p:txBody>
      </p:sp>
    </p:spTree>
    <p:extLst>
      <p:ext uri="{BB962C8B-B14F-4D97-AF65-F5344CB8AC3E}">
        <p14:creationId xmlns:p14="http://schemas.microsoft.com/office/powerpoint/2010/main" val="2671143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637CD510-AF00-4DE7-BD32-C779387D99D4}" type="slidenum">
              <a:rPr lang="he-IL" smtClean="0"/>
              <a:t>20</a:t>
            </a:fld>
            <a:endParaRPr lang="he-IL"/>
          </a:p>
        </p:txBody>
      </p:sp>
    </p:spTree>
    <p:extLst>
      <p:ext uri="{BB962C8B-B14F-4D97-AF65-F5344CB8AC3E}">
        <p14:creationId xmlns:p14="http://schemas.microsoft.com/office/powerpoint/2010/main" val="1639308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he-IL" dirty="0"/>
              <a:t>לחץ כדי לערוך סגנון כותרת של תבנית בסיס</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dirty="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59BF4648-9DA1-4926-A675-FBF6C67CCF91}" type="datetime8">
              <a:rPr lang="he-IL" smtClean="0"/>
              <a:t>23 אפריל 25</a:t>
            </a:fld>
            <a:endParaRPr lang="he-IL"/>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5D11430B-0F4F-442E-A50D-F3AE471D7675}" type="slidenum">
              <a:rPr lang="he-IL" smtClean="0"/>
              <a:t>‹#›</a:t>
            </a:fld>
            <a:endParaRPr lang="he-I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974D180F-0387-4E9E-9363-1E99CF5EAD5E}" type="datetime8">
              <a:rPr lang="he-IL" smtClean="0"/>
              <a:t>23 אפריל 25</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D11430B-0F4F-442E-A50D-F3AE471D7675}" type="slidenum">
              <a:rPr lang="he-IL" smtClean="0"/>
              <a:t>‹#›</a:t>
            </a:fld>
            <a:endParaRPr lang="he-I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D7DCA55-96A7-4781-919F-F13C67F2FDFF}" type="datetime8">
              <a:rPr lang="he-IL" smtClean="0"/>
              <a:t>23 אפריל 25</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D11430B-0F4F-442E-A50D-F3AE471D7675}" type="slidenum">
              <a:rPr lang="he-IL" smtClean="0"/>
              <a:t>‹#›</a:t>
            </a:fld>
            <a:endParaRPr lang="he-IL"/>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pic>
        <p:nvPicPr>
          <p:cNvPr id="1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09320"/>
            <a:ext cx="914400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39B28989-C9B4-4A13-A998-AFB9286E6288}" type="datetime8">
              <a:rPr lang="he-IL" smtClean="0"/>
              <a:t>23 אפריל 25</a:t>
            </a:fld>
            <a:endParaRPr lang="he-IL"/>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5D11430B-0F4F-442E-A50D-F3AE471D7675}" type="slidenum">
              <a:rPr lang="he-IL" smtClean="0"/>
              <a:t>‹#›</a:t>
            </a:fld>
            <a:endParaRPr lang="he-IL"/>
          </a:p>
        </p:txBody>
      </p:sp>
      <p:sp>
        <p:nvSpPr>
          <p:cNvPr id="7" name="Title 6"/>
          <p:cNvSpPr>
            <a:spLocks noGrp="1"/>
          </p:cNvSpPr>
          <p:nvPr>
            <p:ph type="title"/>
          </p:nvPr>
        </p:nvSpPr>
        <p:spPr/>
        <p:txBody>
          <a:bodyPr/>
          <a:lstStyle/>
          <a:p>
            <a:r>
              <a:rPr lang="he-IL"/>
              <a:t>לחץ כדי לערוך סגנון כותרת של תבנית בסיס</a:t>
            </a:r>
            <a:endParaRPr lang="en-US"/>
          </a:p>
        </p:txBody>
      </p:sp>
      <p:pic>
        <p:nvPicPr>
          <p:cNvPr id="8" name="תמונה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42" y="188640"/>
            <a:ext cx="2132899" cy="1728191"/>
          </a:xfrm>
          <a:prstGeom prst="rect">
            <a:avLst/>
          </a:prstGeom>
        </p:spPr>
      </p:pic>
      <p:pic>
        <p:nvPicPr>
          <p:cNvPr id="9"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09320"/>
            <a:ext cx="914400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102ECD70-4259-4284-85BB-F47567D5C194}" type="datetime8">
              <a:rPr lang="he-IL" smtClean="0"/>
              <a:t>23 אפריל 25</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D11430B-0F4F-442E-A50D-F3AE471D7675}" type="slidenum">
              <a:rPr lang="he-IL" smtClean="0"/>
              <a:t>‹#›</a:t>
            </a:fld>
            <a:endParaRPr lang="he-I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5" name="Date Placeholder 4"/>
          <p:cNvSpPr>
            <a:spLocks noGrp="1"/>
          </p:cNvSpPr>
          <p:nvPr>
            <p:ph type="dt" sz="half" idx="10"/>
          </p:nvPr>
        </p:nvSpPr>
        <p:spPr/>
        <p:txBody>
          <a:bodyPr/>
          <a:lstStyle/>
          <a:p>
            <a:fld id="{2970F163-6CF9-4FFD-8876-3BA8C9A9FB79}" type="datetime8">
              <a:rPr lang="he-IL" smtClean="0"/>
              <a:t>23 אפריל 25</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D11430B-0F4F-442E-A50D-F3AE471D7675}" type="slidenum">
              <a:rPr lang="he-IL" smtClean="0"/>
              <a:t>‹#›</a:t>
            </a:fld>
            <a:endParaRPr lang="he-IL"/>
          </a:p>
        </p:txBody>
      </p:sp>
      <p:sp>
        <p:nvSpPr>
          <p:cNvPr id="9" name="Content Placeholder 8"/>
          <p:cNvSpPr>
            <a:spLocks noGrp="1"/>
          </p:cNvSpPr>
          <p:nvPr>
            <p:ph sz="quarter" idx="13"/>
          </p:nvPr>
        </p:nvSpPr>
        <p:spPr>
          <a:xfrm>
            <a:off x="676655" y="2679192"/>
            <a:ext cx="3822192" cy="34472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061AB20B-8C7A-471A-9417-10B82D55B0D3}" type="datetime8">
              <a:rPr lang="he-IL" smtClean="0"/>
              <a:t>23 אפריל 25</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D11430B-0F4F-442E-A50D-F3AE471D7675}" type="slidenum">
              <a:rPr lang="he-IL" smtClean="0"/>
              <a:t>‹#›</a:t>
            </a:fld>
            <a:endParaRPr lang="he-I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B66EF621-FEFC-47B3-B7E8-0BB3B248E2BD}" type="datetime8">
              <a:rPr lang="he-IL" smtClean="0"/>
              <a:t>23 אפריל 25</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D11430B-0F4F-442E-A50D-F3AE471D7675}" type="slidenum">
              <a:rPr lang="he-IL" smtClean="0"/>
              <a:t>‹#›</a:t>
            </a:fld>
            <a:endParaRPr lang="he-I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CE7E769-92E5-4B32-AD5D-879B02227B14}" type="datetime8">
              <a:rPr lang="he-IL" smtClean="0"/>
              <a:t>23 אפריל 25</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D11430B-0F4F-442E-A50D-F3AE471D7675}" type="slidenum">
              <a:rPr lang="he-IL" smtClean="0"/>
              <a:t>‹#›</a:t>
            </a:fld>
            <a:endParaRPr lang="he-IL"/>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9F6A06-6E6E-44E4-A3CA-8869E1D5ED1E}" type="datetime8">
              <a:rPr lang="he-IL" smtClean="0"/>
              <a:t>23 אפריל 25</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D11430B-0F4F-442E-A50D-F3AE471D7675}" type="slidenum">
              <a:rPr lang="he-IL" smtClean="0"/>
              <a:t>‹#›</a:t>
            </a:fld>
            <a:endParaRPr lang="he-IL"/>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138DD158-F534-4F45-933C-FF2EAF6A809D}" type="datetime8">
              <a:rPr lang="he-IL" smtClean="0"/>
              <a:t>23 אפריל 25</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D11430B-0F4F-442E-A50D-F3AE471D7675}" type="slidenum">
              <a:rPr lang="he-IL" smtClean="0"/>
              <a:t>‹#›</a:t>
            </a:fld>
            <a:endParaRPr lang="he-IL"/>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A61ADD2-15A1-492F-8A15-51F4B74CDC83}" type="datetime8">
              <a:rPr lang="he-IL" smtClean="0"/>
              <a:t>23 אפריל 25</a:t>
            </a:fld>
            <a:endParaRPr lang="he-IL"/>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he-IL"/>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D11430B-0F4F-442E-A50D-F3AE471D7675}" type="slidenum">
              <a:rPr lang="he-IL" smtClean="0"/>
              <a:t>‹#›</a:t>
            </a:fld>
            <a:endParaRPr lang="he-IL"/>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95536" y="1052736"/>
            <a:ext cx="8280920" cy="2592288"/>
          </a:xfrm>
        </p:spPr>
        <p:txBody>
          <a:bodyPr anchor="t">
            <a:normAutofit fontScale="90000"/>
          </a:bodyPr>
          <a:lstStyle/>
          <a:p>
            <a:r>
              <a:rPr lang="he-IL" sz="4800" b="1" dirty="0">
                <a:solidFill>
                  <a:srgbClr val="002060"/>
                </a:solidFill>
              </a:rPr>
              <a:t>היטלי השבחה בראי הביקורת  - דגשים לביקורת ודוגמאות מהשטח</a:t>
            </a:r>
            <a:br>
              <a:rPr lang="he-IL" sz="4800" b="1" dirty="0">
                <a:solidFill>
                  <a:srgbClr val="002060"/>
                </a:solidFill>
              </a:rPr>
            </a:br>
            <a:endParaRPr lang="he-IL" sz="4800" b="1" dirty="0">
              <a:solidFill>
                <a:srgbClr val="002060"/>
              </a:solidFill>
            </a:endParaRPr>
          </a:p>
        </p:txBody>
      </p:sp>
      <p:sp>
        <p:nvSpPr>
          <p:cNvPr id="3" name="כותרת משנה 2"/>
          <p:cNvSpPr>
            <a:spLocks noGrp="1"/>
          </p:cNvSpPr>
          <p:nvPr>
            <p:ph type="subTitle" idx="1"/>
          </p:nvPr>
        </p:nvSpPr>
        <p:spPr>
          <a:xfrm>
            <a:off x="1371600" y="3284984"/>
            <a:ext cx="6400800" cy="1473200"/>
          </a:xfrm>
        </p:spPr>
        <p:txBody>
          <a:bodyPr>
            <a:normAutofit/>
          </a:bodyPr>
          <a:lstStyle/>
          <a:p>
            <a:endParaRPr lang="he-IL" sz="2400" b="1" dirty="0">
              <a:solidFill>
                <a:srgbClr val="002060"/>
              </a:solidFill>
            </a:endParaRPr>
          </a:p>
          <a:p>
            <a:r>
              <a:rPr lang="he-IL" sz="2400" b="1" dirty="0">
                <a:solidFill>
                  <a:srgbClr val="002060"/>
                </a:solidFill>
              </a:rPr>
              <a:t>מאת רו"ח מאיה ברבר </a:t>
            </a:r>
          </a:p>
          <a:p>
            <a:r>
              <a:rPr lang="en-US" sz="2400" b="1" dirty="0">
                <a:solidFill>
                  <a:srgbClr val="002060"/>
                </a:solidFill>
              </a:rPr>
              <a:t>CPA, MBA</a:t>
            </a:r>
            <a:r>
              <a:rPr lang="he-IL" sz="2400" b="1" dirty="0">
                <a:solidFill>
                  <a:srgbClr val="002060"/>
                </a:solidFill>
              </a:rPr>
              <a:t> </a:t>
            </a:r>
          </a:p>
          <a:p>
            <a:endParaRPr lang="he-IL" sz="2400" dirty="0"/>
          </a:p>
        </p:txBody>
      </p:sp>
      <p:pic>
        <p:nvPicPr>
          <p:cNvPr id="5" name="תמונה 4">
            <a:extLst>
              <a:ext uri="{FF2B5EF4-FFF2-40B4-BE49-F238E27FC236}">
                <a16:creationId xmlns:a16="http://schemas.microsoft.com/office/drawing/2014/main" id="{51E5483B-6C57-442C-A6F4-26BB9870ACCE}"/>
              </a:ext>
            </a:extLst>
          </p:cNvPr>
          <p:cNvPicPr>
            <a:picLocks noChangeAspect="1"/>
          </p:cNvPicPr>
          <p:nvPr/>
        </p:nvPicPr>
        <p:blipFill>
          <a:blip r:embed="rId3"/>
          <a:stretch>
            <a:fillRect/>
          </a:stretch>
        </p:blipFill>
        <p:spPr>
          <a:xfrm>
            <a:off x="539552" y="5534255"/>
            <a:ext cx="2615411" cy="1207113"/>
          </a:xfrm>
          <a:prstGeom prst="rect">
            <a:avLst/>
          </a:prstGeom>
        </p:spPr>
      </p:pic>
      <p:sp>
        <p:nvSpPr>
          <p:cNvPr id="4" name="TextBox 3">
            <a:extLst>
              <a:ext uri="{FF2B5EF4-FFF2-40B4-BE49-F238E27FC236}">
                <a16:creationId xmlns:a16="http://schemas.microsoft.com/office/drawing/2014/main" id="{BA1BE2A2-1072-47F3-B1AB-F43CCA6C1932}"/>
              </a:ext>
            </a:extLst>
          </p:cNvPr>
          <p:cNvSpPr txBox="1"/>
          <p:nvPr/>
        </p:nvSpPr>
        <p:spPr>
          <a:xfrm>
            <a:off x="5217840" y="6279703"/>
            <a:ext cx="3240360" cy="461665"/>
          </a:xfrm>
          <a:prstGeom prst="rect">
            <a:avLst/>
          </a:prstGeom>
          <a:noFill/>
        </p:spPr>
        <p:txBody>
          <a:bodyPr wrap="square" rtlCol="1">
            <a:spAutoFit/>
          </a:bodyPr>
          <a:lstStyle/>
          <a:p>
            <a:r>
              <a:rPr lang="he-IL" sz="2400" b="1" dirty="0">
                <a:solidFill>
                  <a:srgbClr val="002060"/>
                </a:solidFill>
              </a:rPr>
              <a:t>מאי 2025</a:t>
            </a:r>
          </a:p>
        </p:txBody>
      </p:sp>
    </p:spTree>
    <p:extLst>
      <p:ext uri="{BB962C8B-B14F-4D97-AF65-F5344CB8AC3E}">
        <p14:creationId xmlns:p14="http://schemas.microsoft.com/office/powerpoint/2010/main" val="27468801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1" y="2420888"/>
            <a:ext cx="8568951" cy="3816424"/>
          </a:xfrm>
        </p:spPr>
        <p:txBody>
          <a:bodyPr>
            <a:normAutofit fontScale="25000" lnSpcReduction="20000"/>
          </a:bodyPr>
          <a:lstStyle/>
          <a:p>
            <a:pPr fontAlgn="base" hangingPunct="0">
              <a:lnSpc>
                <a:spcPct val="170000"/>
              </a:lnSpc>
              <a:buFont typeface="Wingdings" panose="05000000000000000000" pitchFamily="2" charset="2"/>
              <a:buChar char="Ø"/>
            </a:pPr>
            <a:r>
              <a:rPr lang="he-IL" sz="8000" b="1" dirty="0">
                <a:solidFill>
                  <a:srgbClr val="002060"/>
                </a:solidFill>
              </a:rPr>
              <a:t>ביצוע הביקורת</a:t>
            </a:r>
            <a:r>
              <a:rPr lang="he-IL" sz="8000" dirty="0">
                <a:solidFill>
                  <a:srgbClr val="002060"/>
                </a:solidFill>
              </a:rPr>
              <a:t>:</a:t>
            </a:r>
          </a:p>
          <a:p>
            <a:pPr lvl="1" fontAlgn="base" hangingPunct="0">
              <a:lnSpc>
                <a:spcPct val="170000"/>
              </a:lnSpc>
              <a:buFont typeface="Wingdings" panose="05000000000000000000" pitchFamily="2" charset="2"/>
              <a:buChar char="Ø"/>
            </a:pPr>
            <a:r>
              <a:rPr lang="he-IL" sz="8000" dirty="0">
                <a:solidFill>
                  <a:srgbClr val="002060"/>
                </a:solidFill>
              </a:rPr>
              <a:t>יש לבחור מדגם מקרים ולבחון עבורם קיום המסמכים כמפורט:</a:t>
            </a:r>
          </a:p>
          <a:p>
            <a:pPr lvl="2" fontAlgn="base" hangingPunct="0">
              <a:lnSpc>
                <a:spcPct val="120000"/>
              </a:lnSpc>
              <a:buFont typeface="Wingdings" panose="05000000000000000000" pitchFamily="2" charset="2"/>
              <a:buChar char="Ø"/>
            </a:pPr>
            <a:r>
              <a:rPr lang="he-IL" sz="8000" dirty="0">
                <a:solidFill>
                  <a:srgbClr val="002060"/>
                </a:solidFill>
              </a:rPr>
              <a:t>אישור הטאבו שהופק </a:t>
            </a:r>
          </a:p>
          <a:p>
            <a:pPr lvl="2" fontAlgn="base" hangingPunct="0">
              <a:lnSpc>
                <a:spcPct val="120000"/>
              </a:lnSpc>
              <a:buFont typeface="Wingdings" panose="05000000000000000000" pitchFamily="2" charset="2"/>
              <a:buChar char="Ø"/>
            </a:pPr>
            <a:r>
              <a:rPr lang="he-IL" sz="8000" dirty="0">
                <a:solidFill>
                  <a:srgbClr val="002060"/>
                </a:solidFill>
              </a:rPr>
              <a:t>הבקשה שנשלחה לשמאי  </a:t>
            </a:r>
          </a:p>
          <a:p>
            <a:pPr lvl="2" fontAlgn="base" hangingPunct="0">
              <a:lnSpc>
                <a:spcPct val="120000"/>
              </a:lnSpc>
              <a:buFont typeface="Wingdings" panose="05000000000000000000" pitchFamily="2" charset="2"/>
              <a:buChar char="Ø"/>
            </a:pPr>
            <a:r>
              <a:rPr lang="he-IL" sz="8000" dirty="0">
                <a:solidFill>
                  <a:srgbClr val="002060"/>
                </a:solidFill>
              </a:rPr>
              <a:t>תשובת השמאי ו/או דוח השומה שהופק ע"י השמאי </a:t>
            </a:r>
          </a:p>
          <a:p>
            <a:pPr lvl="1" fontAlgn="base" hangingPunct="0">
              <a:lnSpc>
                <a:spcPct val="170000"/>
              </a:lnSpc>
              <a:buFont typeface="Wingdings" panose="05000000000000000000" pitchFamily="2" charset="2"/>
              <a:buChar char="Ø"/>
            </a:pPr>
            <a:r>
              <a:rPr lang="he-IL" sz="8000" dirty="0">
                <a:solidFill>
                  <a:srgbClr val="002060"/>
                </a:solidFill>
              </a:rPr>
              <a:t>יש לבחון תאימות בין הסכומים כפי שנקבעו במסגרת דוח השומה לבין הסכומים שהופקו על גבי שובר הגבייה.</a:t>
            </a:r>
          </a:p>
          <a:p>
            <a:pPr lvl="1" fontAlgn="base" hangingPunct="0">
              <a:lnSpc>
                <a:spcPct val="170000"/>
              </a:lnSpc>
              <a:buFont typeface="Wingdings" panose="05000000000000000000" pitchFamily="2" charset="2"/>
              <a:buChar char="Ø"/>
            </a:pPr>
            <a:r>
              <a:rPr lang="he-IL" sz="8000" dirty="0">
                <a:solidFill>
                  <a:srgbClr val="002060"/>
                </a:solidFill>
              </a:rPr>
              <a:t>יש לקבל אסמכתא לקבלה שהופקה עבור כל תשלום שובר היטל השבחה.</a:t>
            </a:r>
          </a:p>
          <a:p>
            <a:pPr marL="301943" lvl="1" indent="0" fontAlgn="base" hangingPunct="0">
              <a:lnSpc>
                <a:spcPct val="170000"/>
              </a:lnSpc>
              <a:buNone/>
            </a:pPr>
            <a:endParaRPr lang="he-IL" sz="8000" dirty="0">
              <a:solidFill>
                <a:srgbClr val="002060"/>
              </a:solidFill>
            </a:endParaRPr>
          </a:p>
          <a:p>
            <a:pPr lvl="2" fontAlgn="base" hangingPunct="0">
              <a:lnSpc>
                <a:spcPct val="170000"/>
              </a:lnSpc>
              <a:buFont typeface="Wingdings" panose="05000000000000000000" pitchFamily="2" charset="2"/>
              <a:buChar char="Ø"/>
            </a:pPr>
            <a:endParaRPr lang="he-IL" sz="2500" dirty="0">
              <a:solidFill>
                <a:srgbClr val="002060"/>
              </a:solidFill>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14647634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348880"/>
            <a:ext cx="8640959" cy="3816424"/>
          </a:xfrm>
        </p:spPr>
        <p:txBody>
          <a:bodyPr>
            <a:normAutofit fontScale="25000" lnSpcReduction="20000"/>
          </a:bodyPr>
          <a:lstStyle/>
          <a:p>
            <a:pPr fontAlgn="base" hangingPunct="0">
              <a:lnSpc>
                <a:spcPct val="170000"/>
              </a:lnSpc>
              <a:buFont typeface="Wingdings" panose="05000000000000000000" pitchFamily="2" charset="2"/>
              <a:buChar char="Ø"/>
            </a:pPr>
            <a:r>
              <a:rPr lang="he-IL" sz="8000" b="1" dirty="0">
                <a:solidFill>
                  <a:srgbClr val="002060"/>
                </a:solidFill>
              </a:rPr>
              <a:t>ביצוע הביקורת</a:t>
            </a:r>
            <a:r>
              <a:rPr lang="he-IL" sz="8000" dirty="0">
                <a:solidFill>
                  <a:srgbClr val="002060"/>
                </a:solidFill>
              </a:rPr>
              <a:t>:</a:t>
            </a:r>
          </a:p>
          <a:p>
            <a:pPr lvl="1" fontAlgn="base" hangingPunct="0">
              <a:lnSpc>
                <a:spcPct val="170000"/>
              </a:lnSpc>
              <a:buFont typeface="Wingdings" panose="05000000000000000000" pitchFamily="2" charset="2"/>
              <a:buChar char="Ø"/>
            </a:pPr>
            <a:r>
              <a:rPr lang="he-IL" sz="8000" dirty="0">
                <a:solidFill>
                  <a:srgbClr val="002060"/>
                </a:solidFill>
              </a:rPr>
              <a:t>יש לבחון האם קיימת מדיניות לבחירת שמאי ובמקומות בהם פועלים מספר שמאים יש לבחון את מודל חלוקת העבודה מולם.</a:t>
            </a:r>
          </a:p>
          <a:p>
            <a:pPr lvl="1" fontAlgn="base" hangingPunct="0">
              <a:lnSpc>
                <a:spcPct val="170000"/>
              </a:lnSpc>
              <a:buFont typeface="Wingdings" panose="05000000000000000000" pitchFamily="2" charset="2"/>
              <a:buChar char="Ø"/>
            </a:pPr>
            <a:r>
              <a:rPr lang="he-IL" sz="8000" dirty="0">
                <a:solidFill>
                  <a:srgbClr val="002060"/>
                </a:solidFill>
              </a:rPr>
              <a:t>יש לקבל את הסכם ההתקשרות עם שמאי הועדה כולל את רכיב התשלום לשמאי ולבחון האם הוא נגזרת של תוצאות השומה או של שעות עבודה. </a:t>
            </a:r>
          </a:p>
          <a:p>
            <a:pPr lvl="1" fontAlgn="base" hangingPunct="0">
              <a:lnSpc>
                <a:spcPct val="170000"/>
              </a:lnSpc>
              <a:buFont typeface="Wingdings" panose="05000000000000000000" pitchFamily="2" charset="2"/>
              <a:buChar char="Ø"/>
            </a:pPr>
            <a:r>
              <a:rPr lang="he-IL" sz="8000" dirty="0">
                <a:solidFill>
                  <a:srgbClr val="002060"/>
                </a:solidFill>
              </a:rPr>
              <a:t>יש לבחון האם הליך ההתקשרות עם שמאי הוועדה בוצע בהתאם לנוהל התקשרויות עם יועצים/הליך רכש/הליכי מכרז (בהתאם להיקפים הכספיים).</a:t>
            </a:r>
          </a:p>
          <a:p>
            <a:pPr lvl="1" fontAlgn="base" hangingPunct="0">
              <a:lnSpc>
                <a:spcPct val="170000"/>
              </a:lnSpc>
              <a:buFont typeface="Wingdings" panose="05000000000000000000" pitchFamily="2" charset="2"/>
              <a:buChar char="Ø"/>
            </a:pPr>
            <a:r>
              <a:rPr lang="he-IL" sz="8000" dirty="0">
                <a:solidFill>
                  <a:srgbClr val="002060"/>
                </a:solidFill>
              </a:rPr>
              <a:t>יש לבחון את מבנה דוח השומה והאם כולל את כל המידע הנדרש</a:t>
            </a:r>
          </a:p>
          <a:p>
            <a:pPr lvl="2" fontAlgn="base" hangingPunct="0">
              <a:lnSpc>
                <a:spcPct val="170000"/>
              </a:lnSpc>
              <a:buFont typeface="Wingdings" panose="05000000000000000000" pitchFamily="2" charset="2"/>
              <a:buChar char="Ø"/>
            </a:pPr>
            <a:endParaRPr lang="he-IL" sz="7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40737788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420888"/>
            <a:ext cx="8640959" cy="3816424"/>
          </a:xfrm>
        </p:spPr>
        <p:txBody>
          <a:bodyPr>
            <a:normAutofit fontScale="25000" lnSpcReduction="20000"/>
          </a:bodyPr>
          <a:lstStyle/>
          <a:p>
            <a:pPr fontAlgn="base" hangingPunct="0">
              <a:lnSpc>
                <a:spcPct val="170000"/>
              </a:lnSpc>
              <a:buFont typeface="Wingdings" panose="05000000000000000000" pitchFamily="2" charset="2"/>
              <a:buChar char="Ø"/>
            </a:pPr>
            <a:r>
              <a:rPr lang="he-IL" sz="8000" b="1" dirty="0">
                <a:solidFill>
                  <a:srgbClr val="002060"/>
                </a:solidFill>
              </a:rPr>
              <a:t>ביצוע הביקורת</a:t>
            </a:r>
            <a:r>
              <a:rPr lang="he-IL" sz="8000" dirty="0">
                <a:solidFill>
                  <a:srgbClr val="002060"/>
                </a:solidFill>
              </a:rPr>
              <a:t>:</a:t>
            </a:r>
          </a:p>
          <a:p>
            <a:pPr lvl="1" fontAlgn="base" hangingPunct="0">
              <a:lnSpc>
                <a:spcPct val="170000"/>
              </a:lnSpc>
              <a:buFont typeface="Wingdings" panose="05000000000000000000" pitchFamily="2" charset="2"/>
              <a:buChar char="Ø"/>
            </a:pPr>
            <a:r>
              <a:rPr lang="he-IL" sz="8000" dirty="0">
                <a:solidFill>
                  <a:srgbClr val="002060"/>
                </a:solidFill>
              </a:rPr>
              <a:t>יש לבחון את נושא חישוב וזקיפת ריבית והפרשי הצמדה:</a:t>
            </a:r>
          </a:p>
          <a:p>
            <a:pPr lvl="2" fontAlgn="base" hangingPunct="0">
              <a:lnSpc>
                <a:spcPct val="170000"/>
              </a:lnSpc>
              <a:buFont typeface="Wingdings" panose="05000000000000000000" pitchFamily="2" charset="2"/>
              <a:buChar char="Ø"/>
            </a:pPr>
            <a:r>
              <a:rPr lang="he-IL" sz="8000" dirty="0">
                <a:solidFill>
                  <a:srgbClr val="002060"/>
                </a:solidFill>
              </a:rPr>
              <a:t>יש לדגום מקרים בהם תשלום ההיטל כלל תשלום עבור ריבית והפרשי הצמדה.</a:t>
            </a:r>
          </a:p>
          <a:p>
            <a:pPr lvl="2" fontAlgn="base" hangingPunct="0">
              <a:lnSpc>
                <a:spcPct val="170000"/>
              </a:lnSpc>
              <a:buFont typeface="Wingdings" panose="05000000000000000000" pitchFamily="2" charset="2"/>
              <a:buChar char="Ø"/>
            </a:pPr>
            <a:r>
              <a:rPr lang="he-IL" sz="8000" dirty="0">
                <a:solidFill>
                  <a:srgbClr val="002060"/>
                </a:solidFill>
              </a:rPr>
              <a:t>יש לבחון מהו "פער הזמן" עבורו נזקפת ריבית והפרשי הצמדה. </a:t>
            </a:r>
          </a:p>
          <a:p>
            <a:pPr lvl="2" fontAlgn="base" hangingPunct="0">
              <a:lnSpc>
                <a:spcPct val="170000"/>
              </a:lnSpc>
              <a:buFont typeface="Wingdings" panose="05000000000000000000" pitchFamily="2" charset="2"/>
              <a:buChar char="Ø"/>
            </a:pPr>
            <a:r>
              <a:rPr lang="he-IL" sz="8000" dirty="0">
                <a:solidFill>
                  <a:srgbClr val="002060"/>
                </a:solidFill>
              </a:rPr>
              <a:t>יש לבחון האם דוח השמאי כולל התייחסות לזקיפת ריבית והפרשי הצמדה.</a:t>
            </a:r>
          </a:p>
          <a:p>
            <a:pPr marL="627063" lvl="2" indent="0" fontAlgn="base" hangingPunct="0">
              <a:lnSpc>
                <a:spcPct val="170000"/>
              </a:lnSpc>
              <a:buNone/>
            </a:pPr>
            <a:endParaRPr lang="he-IL" sz="8000">
              <a:solidFill>
                <a:srgbClr val="002060"/>
              </a:solidFill>
            </a:endParaRPr>
          </a:p>
          <a:p>
            <a:pPr marL="627063" lvl="2" indent="0" fontAlgn="base" hangingPunct="0">
              <a:lnSpc>
                <a:spcPct val="170000"/>
              </a:lnSpc>
              <a:buNone/>
            </a:pPr>
            <a:endParaRPr lang="he-IL" sz="7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29019978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420888"/>
            <a:ext cx="8640959" cy="3816424"/>
          </a:xfrm>
        </p:spPr>
        <p:txBody>
          <a:bodyPr>
            <a:normAutofit/>
          </a:bodyPr>
          <a:lstStyle/>
          <a:p>
            <a:pPr fontAlgn="base" hangingPunct="0">
              <a:lnSpc>
                <a:spcPct val="170000"/>
              </a:lnSpc>
              <a:buFont typeface="Wingdings" panose="05000000000000000000" pitchFamily="2" charset="2"/>
              <a:buChar char="Ø"/>
            </a:pPr>
            <a:r>
              <a:rPr lang="he-IL" sz="2000" b="1" dirty="0">
                <a:solidFill>
                  <a:srgbClr val="002060"/>
                </a:solidFill>
              </a:rPr>
              <a:t>ביצוע הביקורת</a:t>
            </a:r>
            <a:r>
              <a:rPr lang="he-IL" sz="2000" dirty="0">
                <a:solidFill>
                  <a:srgbClr val="002060"/>
                </a:solidFill>
              </a:rPr>
              <a:t>:</a:t>
            </a:r>
          </a:p>
          <a:p>
            <a:pPr lvl="1" fontAlgn="base" hangingPunct="0">
              <a:lnSpc>
                <a:spcPct val="170000"/>
              </a:lnSpc>
              <a:buFont typeface="Wingdings" panose="05000000000000000000" pitchFamily="2" charset="2"/>
              <a:buChar char="Ø"/>
            </a:pPr>
            <a:r>
              <a:rPr lang="he-IL" sz="2000" dirty="0">
                <a:solidFill>
                  <a:srgbClr val="002060"/>
                </a:solidFill>
              </a:rPr>
              <a:t>יש לבחון עמידה בלוחות זמנים בטיפול בבקשות לאישורים לטאבו ובבקשות נוספות הכרוכות בתהליך בחינת חבות בהיטל השבחה.</a:t>
            </a:r>
          </a:p>
          <a:p>
            <a:pPr lvl="1" fontAlgn="base" hangingPunct="0">
              <a:lnSpc>
                <a:spcPct val="170000"/>
              </a:lnSpc>
              <a:buFont typeface="Wingdings" panose="05000000000000000000" pitchFamily="2" charset="2"/>
              <a:buChar char="Ø"/>
            </a:pPr>
            <a:r>
              <a:rPr lang="he-IL" sz="2000" dirty="0">
                <a:solidFill>
                  <a:srgbClr val="002060"/>
                </a:solidFill>
              </a:rPr>
              <a:t>ניתן להפיק דוח שינויים (מהמערכת) לבחינת שינויים שבוצעו בסכום היטל ההשבחה, כולל בחינת הגורם שביצע את השינוי וסיבת ביצוע השינוי. יש לוודא כי לא מבוצע שימוש לרעה באפשרות לביצוע שינויים בדוח במערכת.</a:t>
            </a:r>
          </a:p>
          <a:p>
            <a:pPr lvl="2" fontAlgn="base" hangingPunct="0">
              <a:lnSpc>
                <a:spcPct val="170000"/>
              </a:lnSpc>
              <a:buFont typeface="Wingdings" panose="05000000000000000000" pitchFamily="2" charset="2"/>
              <a:buChar char="Ø"/>
            </a:pPr>
            <a:endParaRPr lang="he-IL" sz="7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153527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564904"/>
            <a:ext cx="8712967" cy="3816424"/>
          </a:xfrm>
        </p:spPr>
        <p:txBody>
          <a:bodyPr>
            <a:normAutofit/>
          </a:bodyPr>
          <a:lstStyle/>
          <a:p>
            <a:pPr marL="0" indent="0" algn="just" fontAlgn="base" hangingPunct="0">
              <a:buNone/>
            </a:pPr>
            <a:endParaRPr lang="he-IL" sz="73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a:xfrm>
            <a:off x="2267744" y="338328"/>
            <a:ext cx="6624736" cy="1146456"/>
          </a:xfrm>
        </p:spPr>
        <p:txBody>
          <a:bodyPr>
            <a:normAutofit/>
          </a:bodyPr>
          <a:lstStyle/>
          <a:p>
            <a:pPr lvl="1" algn="ctr" fontAlgn="base" hangingPunct="0"/>
            <a:r>
              <a:rPr lang="he-IL" sz="3200" b="1" dirty="0">
                <a:solidFill>
                  <a:srgbClr val="002060"/>
                </a:solidFill>
              </a:rPr>
              <a:t>ארגז הכלים העומד לרשות המבקר </a:t>
            </a:r>
            <a:endParaRPr lang="he-IL" sz="3200" dirty="0">
              <a:solidFill>
                <a:srgbClr val="002060"/>
              </a:solidFill>
            </a:endParaRPr>
          </a:p>
        </p:txBody>
      </p:sp>
      <p:graphicFrame>
        <p:nvGraphicFramePr>
          <p:cNvPr id="4" name="טבלה 4">
            <a:extLst>
              <a:ext uri="{FF2B5EF4-FFF2-40B4-BE49-F238E27FC236}">
                <a16:creationId xmlns:a16="http://schemas.microsoft.com/office/drawing/2014/main" id="{EB58F782-F636-3ED2-CAA0-3E57422E3BBD}"/>
              </a:ext>
            </a:extLst>
          </p:cNvPr>
          <p:cNvGraphicFramePr>
            <a:graphicFrameLocks noGrp="1"/>
          </p:cNvGraphicFramePr>
          <p:nvPr>
            <p:extLst>
              <p:ext uri="{D42A27DB-BD31-4B8C-83A1-F6EECF244321}">
                <p14:modId xmlns:p14="http://schemas.microsoft.com/office/powerpoint/2010/main" val="2587995416"/>
              </p:ext>
            </p:extLst>
          </p:nvPr>
        </p:nvGraphicFramePr>
        <p:xfrm>
          <a:off x="251520" y="3645024"/>
          <a:ext cx="8640959" cy="2195736"/>
        </p:xfrm>
        <a:graphic>
          <a:graphicData uri="http://schemas.openxmlformats.org/drawingml/2006/table">
            <a:tbl>
              <a:tblPr rtl="1" firstRow="1" bandRow="1">
                <a:tableStyleId>{5C22544A-7EE6-4342-B048-85BDC9FD1C3A}</a:tableStyleId>
              </a:tblPr>
              <a:tblGrid>
                <a:gridCol w="4001251">
                  <a:extLst>
                    <a:ext uri="{9D8B030D-6E8A-4147-A177-3AD203B41FA5}">
                      <a16:colId xmlns:a16="http://schemas.microsoft.com/office/drawing/2014/main" val="273763594"/>
                    </a:ext>
                  </a:extLst>
                </a:gridCol>
                <a:gridCol w="4639708">
                  <a:extLst>
                    <a:ext uri="{9D8B030D-6E8A-4147-A177-3AD203B41FA5}">
                      <a16:colId xmlns:a16="http://schemas.microsoft.com/office/drawing/2014/main" val="3371948395"/>
                    </a:ext>
                  </a:extLst>
                </a:gridCol>
              </a:tblGrid>
              <a:tr h="244704">
                <a:tc gridSpan="2">
                  <a:txBody>
                    <a:bodyPr/>
                    <a:lstStyle/>
                    <a:p>
                      <a:pPr algn="ctr" rtl="1"/>
                      <a:r>
                        <a:rPr lang="he-IL" sz="1600" dirty="0">
                          <a:solidFill>
                            <a:srgbClr val="002060"/>
                          </a:solidFill>
                        </a:rPr>
                        <a:t>ביקורת המבוצעת ע"י המבקר</a:t>
                      </a:r>
                    </a:p>
                  </a:txBody>
                  <a:tcPr/>
                </a:tc>
                <a:tc hMerge="1">
                  <a:txBody>
                    <a:bodyPr/>
                    <a:lstStyle/>
                    <a:p>
                      <a:pPr algn="ctr" rtl="1"/>
                      <a:endParaRPr lang="he-IL" sz="1600" dirty="0">
                        <a:solidFill>
                          <a:srgbClr val="002060"/>
                        </a:solidFill>
                      </a:endParaRPr>
                    </a:p>
                  </a:txBody>
                  <a:tcPr/>
                </a:tc>
                <a:extLst>
                  <a:ext uri="{0D108BD9-81ED-4DB2-BD59-A6C34878D82A}">
                    <a16:rowId xmlns:a16="http://schemas.microsoft.com/office/drawing/2014/main" val="1854293095"/>
                  </a:ext>
                </a:extLst>
              </a:tr>
              <a:tr h="314752">
                <a:tc>
                  <a:txBody>
                    <a:bodyPr/>
                    <a:lstStyle/>
                    <a:p>
                      <a:pPr rtl="1"/>
                      <a:r>
                        <a:rPr lang="he-IL" sz="1400" dirty="0">
                          <a:solidFill>
                            <a:srgbClr val="002060"/>
                          </a:solidFill>
                        </a:rPr>
                        <a:t>יבדוק קיום נהלים</a:t>
                      </a:r>
                    </a:p>
                  </a:txBody>
                  <a:tcPr/>
                </a:tc>
                <a:tc>
                  <a:txBody>
                    <a:bodyPr/>
                    <a:lstStyle/>
                    <a:p>
                      <a:pPr rtl="1"/>
                      <a:r>
                        <a:rPr lang="he-IL" sz="1400" dirty="0">
                          <a:solidFill>
                            <a:srgbClr val="002060"/>
                          </a:solidFill>
                        </a:rPr>
                        <a:t>                            ✅</a:t>
                      </a:r>
                    </a:p>
                  </a:txBody>
                  <a:tcPr/>
                </a:tc>
                <a:extLst>
                  <a:ext uri="{0D108BD9-81ED-4DB2-BD59-A6C34878D82A}">
                    <a16:rowId xmlns:a16="http://schemas.microsoft.com/office/drawing/2014/main" val="74563543"/>
                  </a:ext>
                </a:extLst>
              </a:tr>
              <a:tr h="288032">
                <a:tc>
                  <a:txBody>
                    <a:bodyPr/>
                    <a:lstStyle/>
                    <a:p>
                      <a:pPr rtl="1"/>
                      <a:r>
                        <a:rPr lang="he-IL" sz="1400" dirty="0">
                          <a:solidFill>
                            <a:srgbClr val="002060"/>
                          </a:solidFill>
                        </a:rPr>
                        <a:t>יקיים תשאול מול בעלי תפקידים ויבחן עבודתם</a:t>
                      </a:r>
                    </a:p>
                  </a:txBody>
                  <a:tcPr/>
                </a:tc>
                <a:tc>
                  <a:txBody>
                    <a:bodyPr/>
                    <a:lstStyle/>
                    <a:p>
                      <a:pPr rtl="1"/>
                      <a:r>
                        <a:rPr lang="he-IL" sz="1400" dirty="0">
                          <a:solidFill>
                            <a:srgbClr val="002060"/>
                          </a:solidFill>
                        </a:rPr>
                        <a:t>                            ✅</a:t>
                      </a:r>
                    </a:p>
                  </a:txBody>
                  <a:tcPr/>
                </a:tc>
                <a:extLst>
                  <a:ext uri="{0D108BD9-81ED-4DB2-BD59-A6C34878D82A}">
                    <a16:rowId xmlns:a16="http://schemas.microsoft.com/office/drawing/2014/main" val="3719225804"/>
                  </a:ext>
                </a:extLst>
              </a:tr>
              <a:tr h="2712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400" dirty="0">
                          <a:solidFill>
                            <a:srgbClr val="002060"/>
                          </a:solidFill>
                        </a:rPr>
                        <a:t>יבדוק מדגמית קיומן של שומות לחישוב היטלי השבחה</a:t>
                      </a:r>
                    </a:p>
                  </a:txBody>
                  <a:tcPr/>
                </a:tc>
                <a:tc>
                  <a:txBody>
                    <a:bodyPr/>
                    <a:lstStyle/>
                    <a:p>
                      <a:pPr rtl="1"/>
                      <a:r>
                        <a:rPr lang="he-IL" sz="1400" dirty="0">
                          <a:solidFill>
                            <a:srgbClr val="002060"/>
                          </a:solidFill>
                        </a:rPr>
                        <a:t>                            ✅</a:t>
                      </a:r>
                    </a:p>
                  </a:txBody>
                  <a:tcPr/>
                </a:tc>
                <a:extLst>
                  <a:ext uri="{0D108BD9-81ED-4DB2-BD59-A6C34878D82A}">
                    <a16:rowId xmlns:a16="http://schemas.microsoft.com/office/drawing/2014/main" val="3716824156"/>
                  </a:ext>
                </a:extLst>
              </a:tr>
              <a:tr h="3265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400" dirty="0">
                          <a:solidFill>
                            <a:srgbClr val="002060"/>
                          </a:solidFill>
                        </a:rPr>
                        <a:t>יבדוק היקף תשלומי שומות שהופקו</a:t>
                      </a:r>
                    </a:p>
                  </a:txBody>
                  <a:tcPr/>
                </a:tc>
                <a:tc>
                  <a:txBody>
                    <a:bodyPr/>
                    <a:lstStyle/>
                    <a:p>
                      <a:pPr rtl="1"/>
                      <a:r>
                        <a:rPr lang="he-IL" sz="1400" dirty="0">
                          <a:solidFill>
                            <a:srgbClr val="002060"/>
                          </a:solidFill>
                        </a:rPr>
                        <a:t>                            ✅</a:t>
                      </a:r>
                    </a:p>
                  </a:txBody>
                  <a:tcPr/>
                </a:tc>
                <a:extLst>
                  <a:ext uri="{0D108BD9-81ED-4DB2-BD59-A6C34878D82A}">
                    <a16:rowId xmlns:a16="http://schemas.microsoft.com/office/drawing/2014/main" val="673889526"/>
                  </a:ext>
                </a:extLst>
              </a:tr>
              <a:tr h="28803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400" dirty="0">
                          <a:solidFill>
                            <a:srgbClr val="002060"/>
                          </a:solidFill>
                        </a:rPr>
                        <a:t>יבדוק לוחות זמנים לטיפול ומענה בנושאים </a:t>
                      </a:r>
                    </a:p>
                  </a:txBody>
                  <a:tcPr/>
                </a:tc>
                <a:tc>
                  <a:txBody>
                    <a:bodyPr/>
                    <a:lstStyle/>
                    <a:p>
                      <a:pPr rtl="1"/>
                      <a:r>
                        <a:rPr lang="he-IL" sz="1400" dirty="0">
                          <a:solidFill>
                            <a:srgbClr val="002060"/>
                          </a:solidFill>
                        </a:rPr>
                        <a:t>                            ✅</a:t>
                      </a:r>
                    </a:p>
                  </a:txBody>
                  <a:tcPr/>
                </a:tc>
                <a:extLst>
                  <a:ext uri="{0D108BD9-81ED-4DB2-BD59-A6C34878D82A}">
                    <a16:rowId xmlns:a16="http://schemas.microsoft.com/office/drawing/2014/main" val="1323684088"/>
                  </a:ext>
                </a:extLst>
              </a:tr>
              <a:tr h="28803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400" dirty="0">
                          <a:solidFill>
                            <a:srgbClr val="002060"/>
                          </a:solidFill>
                        </a:rPr>
                        <a:t>יבחן את אופן בחירת השמאי והסכם ההתקשרות עימו</a:t>
                      </a:r>
                    </a:p>
                  </a:txBody>
                  <a:tcPr/>
                </a:tc>
                <a:tc>
                  <a:txBody>
                    <a:bodyPr/>
                    <a:lstStyle/>
                    <a:p>
                      <a:pPr rtl="1"/>
                      <a:r>
                        <a:rPr lang="he-IL" sz="1400" dirty="0">
                          <a:solidFill>
                            <a:srgbClr val="002060"/>
                          </a:solidFill>
                        </a:rPr>
                        <a:t>                            ✅</a:t>
                      </a:r>
                    </a:p>
                  </a:txBody>
                  <a:tcPr/>
                </a:tc>
                <a:extLst>
                  <a:ext uri="{0D108BD9-81ED-4DB2-BD59-A6C34878D82A}">
                    <a16:rowId xmlns:a16="http://schemas.microsoft.com/office/drawing/2014/main" val="3599077048"/>
                  </a:ext>
                </a:extLst>
              </a:tr>
            </a:tbl>
          </a:graphicData>
        </a:graphic>
      </p:graphicFrame>
      <p:sp>
        <p:nvSpPr>
          <p:cNvPr id="6" name="מציין מיקום תוכן 1">
            <a:extLst>
              <a:ext uri="{FF2B5EF4-FFF2-40B4-BE49-F238E27FC236}">
                <a16:creationId xmlns:a16="http://schemas.microsoft.com/office/drawing/2014/main" id="{FB463BE6-C607-5023-1FF4-05FEAB0AF32B}"/>
              </a:ext>
            </a:extLst>
          </p:cNvPr>
          <p:cNvSpPr txBox="1">
            <a:spLocks/>
          </p:cNvSpPr>
          <p:nvPr/>
        </p:nvSpPr>
        <p:spPr>
          <a:xfrm>
            <a:off x="251520" y="2564904"/>
            <a:ext cx="8712967" cy="1332656"/>
          </a:xfrm>
          <a:prstGeom prst="rect">
            <a:avLst/>
          </a:prstGeom>
        </p:spPr>
        <p:txBody>
          <a:bodyPr vert="horz" lIns="91440" tIns="45720" rIns="91440" bIns="45720" rtlCol="0">
            <a:normAutofit fontScale="55000" lnSpcReduction="20000"/>
          </a:bodyPr>
          <a:lst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fontAlgn="base" hangingPunct="0">
              <a:lnSpc>
                <a:spcPct val="150000"/>
              </a:lnSpc>
              <a:buFont typeface="Wingdings" panose="05000000000000000000" pitchFamily="2" charset="2"/>
              <a:buChar char="Ø"/>
            </a:pPr>
            <a:r>
              <a:rPr lang="he-IL" sz="2600" dirty="0">
                <a:solidFill>
                  <a:srgbClr val="002060"/>
                </a:solidFill>
              </a:rPr>
              <a:t>כל מבקר יכול לבחור איך לבצע את הביקורת בהתאם לשיקול דעתו, התקציב שברצונו להשקיע ואופן חלוקת הזמן שלו </a:t>
            </a:r>
          </a:p>
          <a:p>
            <a:pPr fontAlgn="base" hangingPunct="0">
              <a:lnSpc>
                <a:spcPct val="150000"/>
              </a:lnSpc>
              <a:buFont typeface="Wingdings" panose="05000000000000000000" pitchFamily="2" charset="2"/>
              <a:buChar char="Ø"/>
            </a:pPr>
            <a:r>
              <a:rPr lang="he-IL" sz="2600" dirty="0">
                <a:solidFill>
                  <a:srgbClr val="002060"/>
                </a:solidFill>
              </a:rPr>
              <a:t>לכל מבקר חשוב שיהיה ארגז כלים (יועצים חיצוניים מומחי תוכן) אשר יוכל לשלבם בביקורת במידה וירצה להעמיק יותר בנושא מסוים או במקרים בהם בבחינת עלות תועלת זמנו נראה שעדיף להסתייע במומחה תוכן </a:t>
            </a:r>
          </a:p>
          <a:p>
            <a:pPr fontAlgn="base" hangingPunct="0">
              <a:lnSpc>
                <a:spcPct val="150000"/>
              </a:lnSpc>
              <a:buFont typeface="Wingdings" panose="05000000000000000000" pitchFamily="2" charset="2"/>
              <a:buChar char="Ø"/>
            </a:pPr>
            <a:endParaRPr lang="he-IL" sz="2000" dirty="0">
              <a:solidFill>
                <a:srgbClr val="002060"/>
              </a:solidFill>
            </a:endParaRPr>
          </a:p>
          <a:p>
            <a:pPr algn="just" fontAlgn="base" hangingPunct="0">
              <a:buFont typeface="Wingdings" panose="05000000000000000000" pitchFamily="2" charset="2"/>
              <a:buChar char="v"/>
            </a:pPr>
            <a:endParaRPr lang="he-IL" sz="7300" dirty="0">
              <a:solidFill>
                <a:srgbClr val="002060"/>
              </a:solidFill>
            </a:endParaRPr>
          </a:p>
          <a:p>
            <a:endParaRPr lang="he-IL" b="1" dirty="0">
              <a:solidFill>
                <a:srgbClr val="002060"/>
              </a:solidFill>
              <a:latin typeface="Calibri" panose="020F0502020204030204" pitchFamily="34" charset="0"/>
            </a:endParaRPr>
          </a:p>
        </p:txBody>
      </p:sp>
    </p:spTree>
    <p:extLst>
      <p:ext uri="{BB962C8B-B14F-4D97-AF65-F5344CB8AC3E}">
        <p14:creationId xmlns:p14="http://schemas.microsoft.com/office/powerpoint/2010/main" val="82157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564904"/>
            <a:ext cx="8712967" cy="3816424"/>
          </a:xfrm>
        </p:spPr>
        <p:txBody>
          <a:bodyPr>
            <a:normAutofit/>
          </a:bodyPr>
          <a:lstStyle/>
          <a:p>
            <a:pPr marL="0" indent="0" algn="just" fontAlgn="base" hangingPunct="0">
              <a:buNone/>
            </a:pPr>
            <a:endParaRPr lang="he-IL" sz="73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a:xfrm>
            <a:off x="2267744" y="338328"/>
            <a:ext cx="6624736" cy="1146456"/>
          </a:xfrm>
        </p:spPr>
        <p:txBody>
          <a:bodyPr>
            <a:normAutofit/>
          </a:bodyPr>
          <a:lstStyle/>
          <a:p>
            <a:pPr lvl="1" algn="ctr" fontAlgn="base" hangingPunct="0"/>
            <a:r>
              <a:rPr lang="he-IL" sz="3200" b="1" dirty="0">
                <a:solidFill>
                  <a:srgbClr val="002060"/>
                </a:solidFill>
              </a:rPr>
              <a:t>ארגז הכלים העומד לרשות המבקר </a:t>
            </a:r>
            <a:endParaRPr lang="he-IL" sz="3200" dirty="0">
              <a:solidFill>
                <a:srgbClr val="002060"/>
              </a:solidFill>
            </a:endParaRPr>
          </a:p>
        </p:txBody>
      </p:sp>
      <p:graphicFrame>
        <p:nvGraphicFramePr>
          <p:cNvPr id="4" name="טבלה 4">
            <a:extLst>
              <a:ext uri="{FF2B5EF4-FFF2-40B4-BE49-F238E27FC236}">
                <a16:creationId xmlns:a16="http://schemas.microsoft.com/office/drawing/2014/main" id="{EB58F782-F636-3ED2-CAA0-3E57422E3BBD}"/>
              </a:ext>
            </a:extLst>
          </p:cNvPr>
          <p:cNvGraphicFramePr>
            <a:graphicFrameLocks noGrp="1"/>
          </p:cNvGraphicFramePr>
          <p:nvPr>
            <p:extLst>
              <p:ext uri="{D42A27DB-BD31-4B8C-83A1-F6EECF244321}">
                <p14:modId xmlns:p14="http://schemas.microsoft.com/office/powerpoint/2010/main" val="3870715784"/>
              </p:ext>
            </p:extLst>
          </p:nvPr>
        </p:nvGraphicFramePr>
        <p:xfrm>
          <a:off x="323528" y="2708920"/>
          <a:ext cx="8640959" cy="2560320"/>
        </p:xfrm>
        <a:graphic>
          <a:graphicData uri="http://schemas.openxmlformats.org/drawingml/2006/table">
            <a:tbl>
              <a:tblPr rtl="1" firstRow="1" bandRow="1">
                <a:tableStyleId>{5C22544A-7EE6-4342-B048-85BDC9FD1C3A}</a:tableStyleId>
              </a:tblPr>
              <a:tblGrid>
                <a:gridCol w="6103781">
                  <a:extLst>
                    <a:ext uri="{9D8B030D-6E8A-4147-A177-3AD203B41FA5}">
                      <a16:colId xmlns:a16="http://schemas.microsoft.com/office/drawing/2014/main" val="273763594"/>
                    </a:ext>
                  </a:extLst>
                </a:gridCol>
                <a:gridCol w="2537178">
                  <a:extLst>
                    <a:ext uri="{9D8B030D-6E8A-4147-A177-3AD203B41FA5}">
                      <a16:colId xmlns:a16="http://schemas.microsoft.com/office/drawing/2014/main" val="3371948395"/>
                    </a:ext>
                  </a:extLst>
                </a:gridCol>
              </a:tblGrid>
              <a:tr h="244704">
                <a:tc gridSpan="2">
                  <a:txBody>
                    <a:bodyPr/>
                    <a:lstStyle/>
                    <a:p>
                      <a:pPr algn="ctr" rtl="1"/>
                      <a:r>
                        <a:rPr lang="he-IL" sz="1600" dirty="0">
                          <a:solidFill>
                            <a:srgbClr val="002060"/>
                          </a:solidFill>
                        </a:rPr>
                        <a:t>בדיקות נוספות שיכולות להתבצע ע"י מומחי תוכן </a:t>
                      </a:r>
                    </a:p>
                  </a:txBody>
                  <a:tcPr/>
                </a:tc>
                <a:tc hMerge="1">
                  <a:txBody>
                    <a:bodyPr/>
                    <a:lstStyle/>
                    <a:p>
                      <a:pPr algn="ctr" rtl="1"/>
                      <a:endParaRPr lang="he-IL" sz="1600" dirty="0">
                        <a:solidFill>
                          <a:srgbClr val="002060"/>
                        </a:solidFill>
                      </a:endParaRPr>
                    </a:p>
                  </a:txBody>
                  <a:tcPr/>
                </a:tc>
                <a:extLst>
                  <a:ext uri="{0D108BD9-81ED-4DB2-BD59-A6C34878D82A}">
                    <a16:rowId xmlns:a16="http://schemas.microsoft.com/office/drawing/2014/main" val="1854293095"/>
                  </a:ext>
                </a:extLst>
              </a:tr>
              <a:tr h="370840">
                <a:tc>
                  <a:txBody>
                    <a:bodyPr/>
                    <a:lstStyle/>
                    <a:p>
                      <a:pPr rtl="1"/>
                      <a:r>
                        <a:rPr lang="he-IL" sz="1400" dirty="0">
                          <a:solidFill>
                            <a:srgbClr val="002060"/>
                          </a:solidFill>
                        </a:rPr>
                        <a:t>בחינת נאותות חישובי השומות </a:t>
                      </a:r>
                    </a:p>
                  </a:txBody>
                  <a:tcPr/>
                </a:tc>
                <a:tc>
                  <a:txBody>
                    <a:bodyPr/>
                    <a:lstStyle/>
                    <a:p>
                      <a:pPr algn="ctr" rtl="1"/>
                      <a:r>
                        <a:rPr lang="he-IL" sz="1400" dirty="0">
                          <a:solidFill>
                            <a:srgbClr val="002060"/>
                          </a:solidFill>
                        </a:rPr>
                        <a:t> ✅</a:t>
                      </a:r>
                    </a:p>
                  </a:txBody>
                  <a:tcPr/>
                </a:tc>
                <a:extLst>
                  <a:ext uri="{0D108BD9-81ED-4DB2-BD59-A6C34878D82A}">
                    <a16:rowId xmlns:a16="http://schemas.microsoft.com/office/drawing/2014/main" val="2522286206"/>
                  </a:ext>
                </a:extLst>
              </a:tr>
              <a:tr h="370840">
                <a:tc>
                  <a:txBody>
                    <a:bodyPr/>
                    <a:lstStyle/>
                    <a:p>
                      <a:pPr rtl="1"/>
                      <a:r>
                        <a:rPr lang="he-IL" sz="1400" dirty="0">
                          <a:solidFill>
                            <a:srgbClr val="002060"/>
                          </a:solidFill>
                        </a:rPr>
                        <a:t>בחינת קיום רציפות בשומת השבחה ביחס לאישור מספר תוכניות</a:t>
                      </a:r>
                    </a:p>
                  </a:txBody>
                  <a:tcPr/>
                </a:tc>
                <a:tc>
                  <a:txBody>
                    <a:bodyPr/>
                    <a:lstStyle/>
                    <a:p>
                      <a:pPr algn="ctr" rtl="1"/>
                      <a:r>
                        <a:rPr lang="he-IL" sz="1400" dirty="0">
                          <a:solidFill>
                            <a:srgbClr val="002060"/>
                          </a:solidFill>
                        </a:rPr>
                        <a:t> ✅</a:t>
                      </a:r>
                    </a:p>
                  </a:txBody>
                  <a:tcPr/>
                </a:tc>
                <a:extLst>
                  <a:ext uri="{0D108BD9-81ED-4DB2-BD59-A6C34878D82A}">
                    <a16:rowId xmlns:a16="http://schemas.microsoft.com/office/drawing/2014/main" val="2543697602"/>
                  </a:ext>
                </a:extLst>
              </a:tr>
              <a:tr h="370840">
                <a:tc>
                  <a:txBody>
                    <a:bodyPr/>
                    <a:lstStyle/>
                    <a:p>
                      <a:pPr rtl="1"/>
                      <a:r>
                        <a:rPr lang="he-IL" sz="1400" dirty="0">
                          <a:solidFill>
                            <a:srgbClr val="002060"/>
                          </a:solidFill>
                        </a:rPr>
                        <a:t>בחינת חישובי ועיתוי זקיפת ריבית והפרשי הצמדה </a:t>
                      </a:r>
                    </a:p>
                  </a:txBody>
                  <a:tcPr/>
                </a:tc>
                <a:tc>
                  <a:txBody>
                    <a:bodyPr/>
                    <a:lstStyle/>
                    <a:p>
                      <a:pPr algn="ctr" rtl="1"/>
                      <a:r>
                        <a:rPr lang="he-IL" sz="1400" dirty="0">
                          <a:solidFill>
                            <a:srgbClr val="002060"/>
                          </a:solidFill>
                        </a:rPr>
                        <a:t> ✅</a:t>
                      </a:r>
                    </a:p>
                  </a:txBody>
                  <a:tcPr/>
                </a:tc>
                <a:extLst>
                  <a:ext uri="{0D108BD9-81ED-4DB2-BD59-A6C34878D82A}">
                    <a16:rowId xmlns:a16="http://schemas.microsoft.com/office/drawing/2014/main" val="2624524781"/>
                  </a:ext>
                </a:extLst>
              </a:tr>
              <a:tr h="370840">
                <a:tc>
                  <a:txBody>
                    <a:bodyPr/>
                    <a:lstStyle/>
                    <a:p>
                      <a:pPr rtl="1"/>
                      <a:r>
                        <a:rPr lang="he-IL" sz="1400" dirty="0">
                          <a:solidFill>
                            <a:srgbClr val="002060"/>
                          </a:solidFill>
                        </a:rPr>
                        <a:t>בחינת תאימות עיתוי חישוב היטל השבחה ביחס לעיתוי מתן היתר ותנאים למתן היתר</a:t>
                      </a:r>
                    </a:p>
                  </a:txBody>
                  <a:tcPr/>
                </a:tc>
                <a:tc>
                  <a:txBody>
                    <a:bodyPr/>
                    <a:lstStyle/>
                    <a:p>
                      <a:pPr algn="ctr" rtl="1"/>
                      <a:r>
                        <a:rPr lang="he-IL" sz="1400" dirty="0">
                          <a:solidFill>
                            <a:srgbClr val="002060"/>
                          </a:solidFill>
                        </a:rPr>
                        <a:t> ✅</a:t>
                      </a:r>
                    </a:p>
                  </a:txBody>
                  <a:tcPr/>
                </a:tc>
                <a:extLst>
                  <a:ext uri="{0D108BD9-81ED-4DB2-BD59-A6C34878D82A}">
                    <a16:rowId xmlns:a16="http://schemas.microsoft.com/office/drawing/2014/main" val="3767524372"/>
                  </a:ext>
                </a:extLst>
              </a:tr>
              <a:tr h="370840">
                <a:tc>
                  <a:txBody>
                    <a:bodyPr/>
                    <a:lstStyle/>
                    <a:p>
                      <a:pPr rtl="1"/>
                      <a:r>
                        <a:rPr lang="he-IL" sz="1400" dirty="0">
                          <a:solidFill>
                            <a:srgbClr val="002060"/>
                          </a:solidFill>
                        </a:rPr>
                        <a:t>בחינת התאמת נתונים במערכות המידע השונות</a:t>
                      </a:r>
                    </a:p>
                  </a:txBody>
                  <a:tcPr/>
                </a:tc>
                <a:tc>
                  <a:txBody>
                    <a:bodyPr/>
                    <a:lstStyle/>
                    <a:p>
                      <a:pPr algn="ctr" rtl="1"/>
                      <a:r>
                        <a:rPr lang="he-IL" sz="1400" dirty="0">
                          <a:solidFill>
                            <a:srgbClr val="002060"/>
                          </a:solidFill>
                        </a:rPr>
                        <a:t> ✅</a:t>
                      </a:r>
                    </a:p>
                  </a:txBody>
                  <a:tcPr/>
                </a:tc>
                <a:extLst>
                  <a:ext uri="{0D108BD9-81ED-4DB2-BD59-A6C34878D82A}">
                    <a16:rowId xmlns:a16="http://schemas.microsoft.com/office/drawing/2014/main" val="4223181944"/>
                  </a:ext>
                </a:extLst>
              </a:tr>
              <a:tr h="370840">
                <a:tc>
                  <a:txBody>
                    <a:bodyPr/>
                    <a:lstStyle/>
                    <a:p>
                      <a:pPr rtl="1"/>
                      <a:r>
                        <a:rPr lang="he-IL" sz="1400" dirty="0">
                          <a:solidFill>
                            <a:srgbClr val="002060"/>
                          </a:solidFill>
                        </a:rPr>
                        <a:t>בחינות המשלבות ידע ומומחיות פיננסית עם ידע ומומחיות בעולם תכנון ובנייה</a:t>
                      </a:r>
                    </a:p>
                  </a:txBody>
                  <a:tcPr/>
                </a:tc>
                <a:tc>
                  <a:txBody>
                    <a:bodyPr/>
                    <a:lstStyle/>
                    <a:p>
                      <a:pPr algn="ctr" rtl="1"/>
                      <a:r>
                        <a:rPr lang="he-IL" sz="1400" dirty="0">
                          <a:solidFill>
                            <a:srgbClr val="002060"/>
                          </a:solidFill>
                        </a:rPr>
                        <a:t> ✅</a:t>
                      </a:r>
                    </a:p>
                  </a:txBody>
                  <a:tcPr/>
                </a:tc>
                <a:extLst>
                  <a:ext uri="{0D108BD9-81ED-4DB2-BD59-A6C34878D82A}">
                    <a16:rowId xmlns:a16="http://schemas.microsoft.com/office/drawing/2014/main" val="626119423"/>
                  </a:ext>
                </a:extLst>
              </a:tr>
            </a:tbl>
          </a:graphicData>
        </a:graphic>
      </p:graphicFrame>
      <p:sp>
        <p:nvSpPr>
          <p:cNvPr id="5" name="מציין מיקום תוכן 1">
            <a:extLst>
              <a:ext uri="{FF2B5EF4-FFF2-40B4-BE49-F238E27FC236}">
                <a16:creationId xmlns:a16="http://schemas.microsoft.com/office/drawing/2014/main" id="{7FF32271-2EEC-3B0B-4E11-6A5CC085BB3C}"/>
              </a:ext>
            </a:extLst>
          </p:cNvPr>
          <p:cNvSpPr txBox="1">
            <a:spLocks/>
          </p:cNvSpPr>
          <p:nvPr/>
        </p:nvSpPr>
        <p:spPr>
          <a:xfrm>
            <a:off x="336928" y="5471788"/>
            <a:ext cx="8712967" cy="706991"/>
          </a:xfrm>
          <a:prstGeom prst="rect">
            <a:avLst/>
          </a:prstGeom>
        </p:spPr>
        <p:txBody>
          <a:bodyPr vert="horz" lIns="91440" tIns="45720" rIns="91440" bIns="45720" rtlCol="0">
            <a:normAutofit/>
          </a:bodyPr>
          <a:lst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fontAlgn="base" hangingPunct="0">
              <a:lnSpc>
                <a:spcPct val="150000"/>
              </a:lnSpc>
              <a:buNone/>
            </a:pPr>
            <a:r>
              <a:rPr lang="he-IL" sz="1800" b="1" dirty="0">
                <a:solidFill>
                  <a:srgbClr val="002060"/>
                </a:solidFill>
              </a:rPr>
              <a:t>כל מבקר יחליט האם ומתי הוא מעוניין להסתייע בגורם חיצוני מומחה תוכן, הבחירה בידכם.</a:t>
            </a:r>
          </a:p>
          <a:p>
            <a:pPr fontAlgn="base" hangingPunct="0">
              <a:lnSpc>
                <a:spcPct val="150000"/>
              </a:lnSpc>
              <a:buFont typeface="Wingdings" panose="05000000000000000000" pitchFamily="2" charset="2"/>
              <a:buChar char="Ø"/>
            </a:pPr>
            <a:endParaRPr lang="he-IL" sz="2000" dirty="0">
              <a:solidFill>
                <a:srgbClr val="002060"/>
              </a:solidFill>
            </a:endParaRPr>
          </a:p>
          <a:p>
            <a:pPr algn="just" fontAlgn="base" hangingPunct="0">
              <a:buFont typeface="Wingdings" panose="05000000000000000000" pitchFamily="2" charset="2"/>
              <a:buChar char="v"/>
            </a:pPr>
            <a:endParaRPr lang="he-IL" sz="7300" dirty="0">
              <a:solidFill>
                <a:srgbClr val="002060"/>
              </a:solidFill>
            </a:endParaRPr>
          </a:p>
          <a:p>
            <a:endParaRPr lang="he-IL" b="1" dirty="0">
              <a:solidFill>
                <a:srgbClr val="002060"/>
              </a:solidFill>
              <a:latin typeface="Calibri" panose="020F0502020204030204" pitchFamily="34" charset="0"/>
            </a:endParaRPr>
          </a:p>
        </p:txBody>
      </p:sp>
    </p:spTree>
    <p:extLst>
      <p:ext uri="{BB962C8B-B14F-4D97-AF65-F5344CB8AC3E}">
        <p14:creationId xmlns:p14="http://schemas.microsoft.com/office/powerpoint/2010/main" val="10949988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92162-7473-5C6A-CC5E-F6517615D3BA}"/>
            </a:ext>
          </a:extLst>
        </p:cNvPr>
        <p:cNvGrpSpPr/>
        <p:nvPr/>
      </p:nvGrpSpPr>
      <p:grpSpPr>
        <a:xfrm>
          <a:off x="0" y="0"/>
          <a:ext cx="0" cy="0"/>
          <a:chOff x="0" y="0"/>
          <a:chExt cx="0" cy="0"/>
        </a:xfrm>
      </p:grpSpPr>
      <p:sp>
        <p:nvSpPr>
          <p:cNvPr id="2" name="מציין מיקום תוכן 1">
            <a:extLst>
              <a:ext uri="{FF2B5EF4-FFF2-40B4-BE49-F238E27FC236}">
                <a16:creationId xmlns:a16="http://schemas.microsoft.com/office/drawing/2014/main" id="{BB0CC4B4-6113-176F-652D-538BD2B7472A}"/>
              </a:ext>
            </a:extLst>
          </p:cNvPr>
          <p:cNvSpPr>
            <a:spLocks noGrp="1"/>
          </p:cNvSpPr>
          <p:nvPr>
            <p:ph idx="1"/>
          </p:nvPr>
        </p:nvSpPr>
        <p:spPr>
          <a:xfrm>
            <a:off x="251520" y="2420888"/>
            <a:ext cx="8640959" cy="3816424"/>
          </a:xfrm>
        </p:spPr>
        <p:txBody>
          <a:bodyPr>
            <a:normAutofit lnSpcReduction="10000"/>
          </a:bodyPr>
          <a:lstStyle/>
          <a:p>
            <a:pPr fontAlgn="base" hangingPunct="0">
              <a:lnSpc>
                <a:spcPct val="170000"/>
              </a:lnSpc>
              <a:buFont typeface="Wingdings" panose="05000000000000000000" pitchFamily="2" charset="2"/>
              <a:buChar char="Ø"/>
            </a:pPr>
            <a:r>
              <a:rPr lang="he-IL" sz="2000" b="1" dirty="0">
                <a:solidFill>
                  <a:srgbClr val="002060"/>
                </a:solidFill>
              </a:rPr>
              <a:t>מקרה שהיה כך היה</a:t>
            </a:r>
            <a:endParaRPr lang="he-IL" sz="2000" dirty="0">
              <a:solidFill>
                <a:srgbClr val="002060"/>
              </a:solidFill>
            </a:endParaRPr>
          </a:p>
          <a:p>
            <a:pPr lvl="1" fontAlgn="base" hangingPunct="0">
              <a:lnSpc>
                <a:spcPct val="170000"/>
              </a:lnSpc>
              <a:buFont typeface="Wingdings" panose="05000000000000000000" pitchFamily="2" charset="2"/>
              <a:buChar char="Ø"/>
            </a:pPr>
            <a:r>
              <a:rPr lang="he-IL" sz="2000" dirty="0">
                <a:solidFill>
                  <a:srgbClr val="002060"/>
                </a:solidFill>
              </a:rPr>
              <a:t>פערי זמן בין מועד הוצאת דוח השומה למועד הפקת השובר.</a:t>
            </a:r>
          </a:p>
          <a:p>
            <a:pPr lvl="1" fontAlgn="base" hangingPunct="0">
              <a:lnSpc>
                <a:spcPct val="170000"/>
              </a:lnSpc>
              <a:buFont typeface="Wingdings" panose="05000000000000000000" pitchFamily="2" charset="2"/>
              <a:buChar char="Ø"/>
            </a:pPr>
            <a:r>
              <a:rPr lang="he-IL" sz="2000" dirty="0">
                <a:solidFill>
                  <a:srgbClr val="002060"/>
                </a:solidFill>
              </a:rPr>
              <a:t>חוסר תאימות בין סכומים המופיעים בדוח היטל השבחה וכתוצאה בשובר ההשבחה לבין גובה השומה בדוח השמאי.</a:t>
            </a:r>
          </a:p>
          <a:p>
            <a:pPr lvl="1" fontAlgn="base" hangingPunct="0">
              <a:lnSpc>
                <a:spcPct val="170000"/>
              </a:lnSpc>
              <a:buFont typeface="Wingdings" panose="05000000000000000000" pitchFamily="2" charset="2"/>
              <a:buChar char="Ø"/>
            </a:pPr>
            <a:r>
              <a:rPr lang="he-IL" sz="2000" dirty="0">
                <a:solidFill>
                  <a:srgbClr val="002060"/>
                </a:solidFill>
              </a:rPr>
              <a:t>מקרים בהם קיימת קביעה כי "אין מימוש חלקי/מלא של התוכנית" וקיים סכום לחיוב בדוח היטל השבחה.</a:t>
            </a:r>
          </a:p>
          <a:p>
            <a:pPr lvl="1" fontAlgn="base" hangingPunct="0">
              <a:lnSpc>
                <a:spcPct val="170000"/>
              </a:lnSpc>
              <a:buFont typeface="Wingdings" panose="05000000000000000000" pitchFamily="2" charset="2"/>
              <a:buChar char="Ø"/>
            </a:pPr>
            <a:r>
              <a:rPr lang="he-IL" sz="2000" dirty="0">
                <a:solidFill>
                  <a:srgbClr val="002060"/>
                </a:solidFill>
              </a:rPr>
              <a:t>מקרם בהם "שכחו" להפיק שובר השבחה</a:t>
            </a:r>
          </a:p>
          <a:p>
            <a:pPr lvl="2" fontAlgn="base" hangingPunct="0">
              <a:lnSpc>
                <a:spcPct val="170000"/>
              </a:lnSpc>
              <a:buFont typeface="Wingdings" panose="05000000000000000000" pitchFamily="2" charset="2"/>
              <a:buChar char="Ø"/>
            </a:pPr>
            <a:endParaRPr lang="he-IL" sz="7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a:extLst>
              <a:ext uri="{FF2B5EF4-FFF2-40B4-BE49-F238E27FC236}">
                <a16:creationId xmlns:a16="http://schemas.microsoft.com/office/drawing/2014/main" id="{540520B9-CA5A-9BE1-365C-AB0063BBE325}"/>
              </a:ext>
            </a:extLst>
          </p:cNvPr>
          <p:cNvSpPr>
            <a:spLocks noGrp="1"/>
          </p:cNvSpPr>
          <p:nvPr>
            <p:ph type="title"/>
          </p:nvPr>
        </p:nvSpPr>
        <p:spPr/>
        <p:txBody>
          <a:bodyPr>
            <a:normAutofit/>
          </a:bodyPr>
          <a:lstStyle/>
          <a:p>
            <a:pPr algn="r"/>
            <a:r>
              <a:rPr lang="he-IL" sz="3600" b="1" dirty="0">
                <a:solidFill>
                  <a:srgbClr val="002060"/>
                </a:solidFill>
              </a:rPr>
              <a:t>דוגמאות מהשטח</a:t>
            </a:r>
          </a:p>
        </p:txBody>
      </p:sp>
    </p:spTree>
    <p:extLst>
      <p:ext uri="{BB962C8B-B14F-4D97-AF65-F5344CB8AC3E}">
        <p14:creationId xmlns:p14="http://schemas.microsoft.com/office/powerpoint/2010/main" val="20698088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5A3A1-6C95-A62F-370C-8A31F942156E}"/>
            </a:ext>
          </a:extLst>
        </p:cNvPr>
        <p:cNvGrpSpPr/>
        <p:nvPr/>
      </p:nvGrpSpPr>
      <p:grpSpPr>
        <a:xfrm>
          <a:off x="0" y="0"/>
          <a:ext cx="0" cy="0"/>
          <a:chOff x="0" y="0"/>
          <a:chExt cx="0" cy="0"/>
        </a:xfrm>
      </p:grpSpPr>
      <p:sp>
        <p:nvSpPr>
          <p:cNvPr id="2" name="מציין מיקום תוכן 1">
            <a:extLst>
              <a:ext uri="{FF2B5EF4-FFF2-40B4-BE49-F238E27FC236}">
                <a16:creationId xmlns:a16="http://schemas.microsoft.com/office/drawing/2014/main" id="{3C3913C0-1298-C7C8-E540-AC90D6F8D9F0}"/>
              </a:ext>
            </a:extLst>
          </p:cNvPr>
          <p:cNvSpPr>
            <a:spLocks noGrp="1"/>
          </p:cNvSpPr>
          <p:nvPr>
            <p:ph idx="1"/>
          </p:nvPr>
        </p:nvSpPr>
        <p:spPr>
          <a:xfrm>
            <a:off x="251520" y="2420888"/>
            <a:ext cx="8640959" cy="3816424"/>
          </a:xfrm>
        </p:spPr>
        <p:txBody>
          <a:bodyPr>
            <a:normAutofit lnSpcReduction="10000"/>
          </a:bodyPr>
          <a:lstStyle/>
          <a:p>
            <a:pPr fontAlgn="base" hangingPunct="0">
              <a:lnSpc>
                <a:spcPct val="170000"/>
              </a:lnSpc>
              <a:buFont typeface="Wingdings" panose="05000000000000000000" pitchFamily="2" charset="2"/>
              <a:buChar char="Ø"/>
            </a:pPr>
            <a:r>
              <a:rPr lang="he-IL" sz="2000" b="1" dirty="0">
                <a:solidFill>
                  <a:srgbClr val="002060"/>
                </a:solidFill>
              </a:rPr>
              <a:t>מקרה שהיה כך היה</a:t>
            </a:r>
            <a:endParaRPr lang="he-IL" sz="2000" dirty="0">
              <a:solidFill>
                <a:srgbClr val="002060"/>
              </a:solidFill>
            </a:endParaRPr>
          </a:p>
          <a:p>
            <a:pPr lvl="1" fontAlgn="base" hangingPunct="0">
              <a:lnSpc>
                <a:spcPct val="170000"/>
              </a:lnSpc>
              <a:buFont typeface="Wingdings" panose="05000000000000000000" pitchFamily="2" charset="2"/>
              <a:buChar char="Ø"/>
            </a:pPr>
            <a:r>
              <a:rPr lang="he-IL" sz="2000" dirty="0">
                <a:solidFill>
                  <a:srgbClr val="002060"/>
                </a:solidFill>
              </a:rPr>
              <a:t>אי תשלום היטל השבחה, אי הפקדת ערבות להיטל השבחה והפקת היתר בנייה.</a:t>
            </a:r>
          </a:p>
          <a:p>
            <a:pPr lvl="1" fontAlgn="base" hangingPunct="0">
              <a:lnSpc>
                <a:spcPct val="170000"/>
              </a:lnSpc>
              <a:buFont typeface="Wingdings" panose="05000000000000000000" pitchFamily="2" charset="2"/>
              <a:buChar char="Ø"/>
            </a:pPr>
            <a:r>
              <a:rPr lang="he-IL" sz="2000" dirty="0">
                <a:solidFill>
                  <a:srgbClr val="002060"/>
                </a:solidFill>
              </a:rPr>
              <a:t>אי תשלום היטל השבחה, הפקת ערבות, אי חילוט העברות והפקת היתר בנייה.</a:t>
            </a:r>
          </a:p>
          <a:p>
            <a:pPr lvl="1" fontAlgn="base" hangingPunct="0">
              <a:lnSpc>
                <a:spcPct val="170000"/>
              </a:lnSpc>
              <a:buFont typeface="Wingdings" panose="05000000000000000000" pitchFamily="2" charset="2"/>
              <a:buChar char="Ø"/>
            </a:pPr>
            <a:r>
              <a:rPr lang="he-IL" sz="2000" dirty="0">
                <a:solidFill>
                  <a:srgbClr val="002060"/>
                </a:solidFill>
              </a:rPr>
              <a:t>מחלוקת ביחס לגובה ההשבחה, אי תשלום השבחה והפקת היתר בנייה.</a:t>
            </a:r>
          </a:p>
          <a:p>
            <a:pPr lvl="1" fontAlgn="base" hangingPunct="0">
              <a:lnSpc>
                <a:spcPct val="170000"/>
              </a:lnSpc>
              <a:buFont typeface="Wingdings" panose="05000000000000000000" pitchFamily="2" charset="2"/>
              <a:buChar char="Ø"/>
            </a:pPr>
            <a:r>
              <a:rPr lang="he-IL" sz="2000" dirty="0">
                <a:solidFill>
                  <a:srgbClr val="002060"/>
                </a:solidFill>
              </a:rPr>
              <a:t>מקרה בו בוצעו מספר בדיקות לחיוב בהיטל השבחה לאורך תקופות זמן שונות, השמאי נסמך על הנחה כי שומה שיצאה במועד </a:t>
            </a:r>
            <a:r>
              <a:rPr lang="he-IL" sz="2000">
                <a:solidFill>
                  <a:srgbClr val="002060"/>
                </a:solidFill>
              </a:rPr>
              <a:t>מימוש קודם שולמה </a:t>
            </a:r>
            <a:r>
              <a:rPr lang="he-IL" sz="2000" dirty="0">
                <a:solidFill>
                  <a:srgbClr val="002060"/>
                </a:solidFill>
              </a:rPr>
              <a:t>והתייחס בשומתו העדכנית רק לחלק השייר, בעוד השומה לא שולמה בפועל.</a:t>
            </a:r>
            <a:endParaRPr lang="he-IL" sz="7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a:extLst>
              <a:ext uri="{FF2B5EF4-FFF2-40B4-BE49-F238E27FC236}">
                <a16:creationId xmlns:a16="http://schemas.microsoft.com/office/drawing/2014/main" id="{2F4EE99C-D74C-872E-9197-7E95F7F4299D}"/>
              </a:ext>
            </a:extLst>
          </p:cNvPr>
          <p:cNvSpPr>
            <a:spLocks noGrp="1"/>
          </p:cNvSpPr>
          <p:nvPr>
            <p:ph type="title"/>
          </p:nvPr>
        </p:nvSpPr>
        <p:spPr/>
        <p:txBody>
          <a:bodyPr>
            <a:normAutofit/>
          </a:bodyPr>
          <a:lstStyle/>
          <a:p>
            <a:pPr algn="r"/>
            <a:r>
              <a:rPr lang="he-IL" sz="3600" b="1" dirty="0">
                <a:solidFill>
                  <a:srgbClr val="002060"/>
                </a:solidFill>
              </a:rPr>
              <a:t>דוגמאות מהשטח</a:t>
            </a:r>
          </a:p>
        </p:txBody>
      </p:sp>
    </p:spTree>
    <p:extLst>
      <p:ext uri="{BB962C8B-B14F-4D97-AF65-F5344CB8AC3E}">
        <p14:creationId xmlns:p14="http://schemas.microsoft.com/office/powerpoint/2010/main" val="1610120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8BD97-14E8-CCBC-9E6D-742989D0E887}"/>
            </a:ext>
          </a:extLst>
        </p:cNvPr>
        <p:cNvGrpSpPr/>
        <p:nvPr/>
      </p:nvGrpSpPr>
      <p:grpSpPr>
        <a:xfrm>
          <a:off x="0" y="0"/>
          <a:ext cx="0" cy="0"/>
          <a:chOff x="0" y="0"/>
          <a:chExt cx="0" cy="0"/>
        </a:xfrm>
      </p:grpSpPr>
      <p:sp>
        <p:nvSpPr>
          <p:cNvPr id="2" name="מציין מיקום תוכן 1">
            <a:extLst>
              <a:ext uri="{FF2B5EF4-FFF2-40B4-BE49-F238E27FC236}">
                <a16:creationId xmlns:a16="http://schemas.microsoft.com/office/drawing/2014/main" id="{A361ACDC-4E2C-7A79-99B0-40D384FDF02F}"/>
              </a:ext>
            </a:extLst>
          </p:cNvPr>
          <p:cNvSpPr>
            <a:spLocks noGrp="1"/>
          </p:cNvSpPr>
          <p:nvPr>
            <p:ph idx="1"/>
          </p:nvPr>
        </p:nvSpPr>
        <p:spPr>
          <a:xfrm>
            <a:off x="251520" y="2420888"/>
            <a:ext cx="8640959" cy="3816424"/>
          </a:xfrm>
        </p:spPr>
        <p:txBody>
          <a:bodyPr>
            <a:normAutofit/>
          </a:bodyPr>
          <a:lstStyle/>
          <a:p>
            <a:pPr fontAlgn="base" hangingPunct="0">
              <a:lnSpc>
                <a:spcPct val="170000"/>
              </a:lnSpc>
              <a:buFont typeface="Wingdings" panose="05000000000000000000" pitchFamily="2" charset="2"/>
              <a:buChar char="Ø"/>
            </a:pPr>
            <a:r>
              <a:rPr lang="he-IL" sz="2000" b="1" dirty="0">
                <a:solidFill>
                  <a:srgbClr val="002060"/>
                </a:solidFill>
              </a:rPr>
              <a:t>מקרה שהיה כך היה</a:t>
            </a:r>
            <a:endParaRPr lang="he-IL" sz="2000" dirty="0">
              <a:solidFill>
                <a:srgbClr val="002060"/>
              </a:solidFill>
            </a:endParaRPr>
          </a:p>
          <a:p>
            <a:pPr lvl="1" fontAlgn="base" hangingPunct="0">
              <a:lnSpc>
                <a:spcPct val="170000"/>
              </a:lnSpc>
              <a:buFont typeface="Wingdings" panose="05000000000000000000" pitchFamily="2" charset="2"/>
              <a:buChar char="Ø"/>
            </a:pPr>
            <a:r>
              <a:rPr lang="he-IL" sz="2000" dirty="0">
                <a:solidFill>
                  <a:srgbClr val="002060"/>
                </a:solidFill>
              </a:rPr>
              <a:t>היטל ששולם מאוחר מתוקף הצמדה אולם עומד בגדר 30 ימי התשלום לשובר.</a:t>
            </a:r>
          </a:p>
          <a:p>
            <a:pPr lvl="1" fontAlgn="base" hangingPunct="0">
              <a:lnSpc>
                <a:spcPct val="170000"/>
              </a:lnSpc>
              <a:buFont typeface="Wingdings" panose="05000000000000000000" pitchFamily="2" charset="2"/>
              <a:buChar char="Ø"/>
            </a:pPr>
            <a:r>
              <a:rPr lang="he-IL" sz="2000" dirty="0">
                <a:solidFill>
                  <a:srgbClr val="002060"/>
                </a:solidFill>
              </a:rPr>
              <a:t>שווי עסקאות עליהן התבסס השמאי בקביעת שומתו מבוסס על עסקאות לפני מספר שנים בעוד קיימת תנודתיות גבוהה בשוק הנדל"ן</a:t>
            </a:r>
          </a:p>
          <a:p>
            <a:pPr lvl="1" fontAlgn="base" hangingPunct="0">
              <a:lnSpc>
                <a:spcPct val="170000"/>
              </a:lnSpc>
              <a:buFont typeface="Wingdings" panose="05000000000000000000" pitchFamily="2" charset="2"/>
              <a:buChar char="Ø"/>
            </a:pPr>
            <a:r>
              <a:rPr lang="he-IL" sz="2000" dirty="0">
                <a:solidFill>
                  <a:srgbClr val="002060"/>
                </a:solidFill>
              </a:rPr>
              <a:t>אי דיוקים ביחס לחישוב המועד הקובע לצורך קביעת גובה ההשבחה.</a:t>
            </a:r>
          </a:p>
          <a:p>
            <a:pPr lvl="2" fontAlgn="base" hangingPunct="0">
              <a:lnSpc>
                <a:spcPct val="170000"/>
              </a:lnSpc>
              <a:buFont typeface="Wingdings" panose="05000000000000000000" pitchFamily="2" charset="2"/>
              <a:buChar char="Ø"/>
            </a:pPr>
            <a:endParaRPr lang="he-IL" sz="7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a:extLst>
              <a:ext uri="{FF2B5EF4-FFF2-40B4-BE49-F238E27FC236}">
                <a16:creationId xmlns:a16="http://schemas.microsoft.com/office/drawing/2014/main" id="{29AA64C4-C66A-86B8-27E4-0315034841FC}"/>
              </a:ext>
            </a:extLst>
          </p:cNvPr>
          <p:cNvSpPr>
            <a:spLocks noGrp="1"/>
          </p:cNvSpPr>
          <p:nvPr>
            <p:ph type="title"/>
          </p:nvPr>
        </p:nvSpPr>
        <p:spPr/>
        <p:txBody>
          <a:bodyPr>
            <a:normAutofit/>
          </a:bodyPr>
          <a:lstStyle/>
          <a:p>
            <a:pPr algn="r"/>
            <a:r>
              <a:rPr lang="he-IL" sz="3600" b="1" dirty="0">
                <a:solidFill>
                  <a:srgbClr val="002060"/>
                </a:solidFill>
              </a:rPr>
              <a:t>דוגמאות מהשטח</a:t>
            </a:r>
          </a:p>
        </p:txBody>
      </p:sp>
    </p:spTree>
    <p:extLst>
      <p:ext uri="{BB962C8B-B14F-4D97-AF65-F5344CB8AC3E}">
        <p14:creationId xmlns:p14="http://schemas.microsoft.com/office/powerpoint/2010/main" val="9797904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539552" y="2492896"/>
            <a:ext cx="8352928" cy="1656184"/>
          </a:xfrm>
        </p:spPr>
        <p:txBody>
          <a:bodyPr>
            <a:normAutofit fontScale="47500" lnSpcReduction="20000"/>
          </a:bodyPr>
          <a:lstStyle/>
          <a:p>
            <a:pPr marL="0" indent="0" algn="ctr" fontAlgn="base" hangingPunct="0">
              <a:lnSpc>
                <a:spcPct val="170000"/>
              </a:lnSpc>
              <a:buNone/>
            </a:pPr>
            <a:endParaRPr lang="he-IL" sz="4800" b="1" dirty="0">
              <a:solidFill>
                <a:srgbClr val="002060"/>
              </a:solidFill>
            </a:endParaRPr>
          </a:p>
          <a:p>
            <a:pPr marL="0" indent="0" algn="ctr" fontAlgn="base" hangingPunct="0">
              <a:lnSpc>
                <a:spcPct val="170000"/>
              </a:lnSpc>
              <a:buNone/>
            </a:pPr>
            <a:r>
              <a:rPr lang="he-IL" sz="8400" b="1" dirty="0">
                <a:solidFill>
                  <a:srgbClr val="002060"/>
                </a:solidFill>
              </a:rPr>
              <a:t>שאלות ?</a:t>
            </a:r>
            <a:endParaRPr lang="he-IL" sz="8400" dirty="0">
              <a:solidFill>
                <a:srgbClr val="002060"/>
              </a:solidFill>
            </a:endParaRPr>
          </a:p>
          <a:p>
            <a:pPr lvl="2" fontAlgn="base" hangingPunct="0">
              <a:lnSpc>
                <a:spcPct val="170000"/>
              </a:lnSpc>
              <a:buFont typeface="Wingdings" panose="05000000000000000000" pitchFamily="2" charset="2"/>
              <a:buChar char="Ø"/>
            </a:pPr>
            <a:endParaRPr lang="he-IL" sz="7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היטלי השבחה </a:t>
            </a:r>
          </a:p>
        </p:txBody>
      </p:sp>
    </p:spTree>
    <p:extLst>
      <p:ext uri="{BB962C8B-B14F-4D97-AF65-F5344CB8AC3E}">
        <p14:creationId xmlns:p14="http://schemas.microsoft.com/office/powerpoint/2010/main" val="35074375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564904"/>
            <a:ext cx="8712967" cy="3816424"/>
          </a:xfrm>
        </p:spPr>
        <p:txBody>
          <a:bodyPr>
            <a:normAutofit/>
          </a:bodyPr>
          <a:lstStyle/>
          <a:p>
            <a:pPr lvl="1" fontAlgn="base" hangingPunct="0">
              <a:buFont typeface="Wingdings" panose="05000000000000000000" pitchFamily="2" charset="2"/>
              <a:buChar char="Ø"/>
            </a:pPr>
            <a:r>
              <a:rPr lang="he-IL" sz="2400" dirty="0">
                <a:solidFill>
                  <a:srgbClr val="002060"/>
                </a:solidFill>
              </a:rPr>
              <a:t>דגשים חשובים ושיקולים בבסיס עריכת ביקורת בנושא</a:t>
            </a:r>
          </a:p>
          <a:p>
            <a:pPr lvl="1" fontAlgn="base" hangingPunct="0">
              <a:buFont typeface="Wingdings" panose="05000000000000000000" pitchFamily="2" charset="2"/>
              <a:buChar char="Ø"/>
            </a:pPr>
            <a:r>
              <a:rPr lang="he-IL" sz="2400" dirty="0">
                <a:solidFill>
                  <a:srgbClr val="002060"/>
                </a:solidFill>
              </a:rPr>
              <a:t>תוכנית הביקורת – מדריך למבקר </a:t>
            </a:r>
          </a:p>
          <a:p>
            <a:pPr lvl="1" fontAlgn="base" hangingPunct="0">
              <a:buFont typeface="Wingdings" panose="05000000000000000000" pitchFamily="2" charset="2"/>
              <a:buChar char="Ø"/>
            </a:pPr>
            <a:r>
              <a:rPr lang="he-IL" sz="2400" dirty="0">
                <a:solidFill>
                  <a:srgbClr val="002060"/>
                </a:solidFill>
              </a:rPr>
              <a:t> דוגמאות מהשטח </a:t>
            </a:r>
          </a:p>
          <a:p>
            <a:pPr lvl="1" fontAlgn="base" hangingPunct="0">
              <a:buFont typeface="Wingdings" panose="05000000000000000000" pitchFamily="2" charset="2"/>
              <a:buChar char="Ø"/>
            </a:pPr>
            <a:r>
              <a:rPr lang="he-IL" sz="2400" dirty="0">
                <a:solidFill>
                  <a:srgbClr val="002060"/>
                </a:solidFill>
              </a:rPr>
              <a:t>בונוס – במידה ויישאר זמן – חלף היטל השבחה  </a:t>
            </a:r>
          </a:p>
          <a:p>
            <a:pPr marL="0" indent="0" algn="just" fontAlgn="base" hangingPunct="0">
              <a:buNone/>
            </a:pPr>
            <a:endParaRPr lang="he-IL" sz="1700" dirty="0">
              <a:solidFill>
                <a:srgbClr val="002060"/>
              </a:solidFill>
            </a:endParaRPr>
          </a:p>
          <a:p>
            <a:pPr marL="0" indent="0" algn="just" fontAlgn="base" hangingPunct="0">
              <a:buNone/>
            </a:pPr>
            <a:endParaRPr lang="he-IL" sz="1700" dirty="0">
              <a:solidFill>
                <a:srgbClr val="002060"/>
              </a:solidFill>
            </a:endParaRPr>
          </a:p>
          <a:p>
            <a:pPr marL="0" indent="0" algn="just" fontAlgn="base" hangingPunct="0">
              <a:buNone/>
            </a:pPr>
            <a:endParaRPr lang="he-IL" sz="17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על מה נדבר:</a:t>
            </a:r>
          </a:p>
        </p:txBody>
      </p:sp>
    </p:spTree>
    <p:extLst>
      <p:ext uri="{BB962C8B-B14F-4D97-AF65-F5344CB8AC3E}">
        <p14:creationId xmlns:p14="http://schemas.microsoft.com/office/powerpoint/2010/main" val="5953414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95536" y="1052736"/>
            <a:ext cx="8280920" cy="2592288"/>
          </a:xfrm>
        </p:spPr>
        <p:txBody>
          <a:bodyPr>
            <a:normAutofit/>
          </a:bodyPr>
          <a:lstStyle/>
          <a:p>
            <a:r>
              <a:rPr lang="he-IL" sz="6000" b="1" dirty="0">
                <a:solidFill>
                  <a:srgbClr val="002060"/>
                </a:solidFill>
              </a:rPr>
              <a:t>תודה רבה</a:t>
            </a:r>
            <a:br>
              <a:rPr lang="he-IL" sz="4800" b="1" dirty="0">
                <a:solidFill>
                  <a:srgbClr val="002060"/>
                </a:solidFill>
              </a:rPr>
            </a:br>
            <a:br>
              <a:rPr lang="he-IL" sz="4800" b="1" dirty="0">
                <a:solidFill>
                  <a:srgbClr val="002060"/>
                </a:solidFill>
              </a:rPr>
            </a:br>
            <a:r>
              <a:rPr lang="he-IL" sz="3200" b="1" dirty="0">
                <a:solidFill>
                  <a:srgbClr val="002060"/>
                </a:solidFill>
              </a:rPr>
              <a:t>רו"ח מאיה ברבר </a:t>
            </a:r>
            <a:endParaRPr lang="he-IL" sz="4800" b="1" dirty="0">
              <a:solidFill>
                <a:srgbClr val="002060"/>
              </a:solidFill>
            </a:endParaRPr>
          </a:p>
        </p:txBody>
      </p:sp>
      <p:pic>
        <p:nvPicPr>
          <p:cNvPr id="5" name="תמונה 4">
            <a:extLst>
              <a:ext uri="{FF2B5EF4-FFF2-40B4-BE49-F238E27FC236}">
                <a16:creationId xmlns:a16="http://schemas.microsoft.com/office/drawing/2014/main" id="{51E5483B-6C57-442C-A6F4-26BB9870ACCE}"/>
              </a:ext>
            </a:extLst>
          </p:cNvPr>
          <p:cNvPicPr>
            <a:picLocks noChangeAspect="1"/>
          </p:cNvPicPr>
          <p:nvPr/>
        </p:nvPicPr>
        <p:blipFill>
          <a:blip r:embed="rId3"/>
          <a:stretch>
            <a:fillRect/>
          </a:stretch>
        </p:blipFill>
        <p:spPr>
          <a:xfrm>
            <a:off x="539552" y="5534255"/>
            <a:ext cx="2615411" cy="1207113"/>
          </a:xfrm>
          <a:prstGeom prst="rect">
            <a:avLst/>
          </a:prstGeom>
        </p:spPr>
      </p:pic>
    </p:spTree>
    <p:extLst>
      <p:ext uri="{BB962C8B-B14F-4D97-AF65-F5344CB8AC3E}">
        <p14:creationId xmlns:p14="http://schemas.microsoft.com/office/powerpoint/2010/main" val="2970355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564904"/>
            <a:ext cx="8712967" cy="3816424"/>
          </a:xfrm>
        </p:spPr>
        <p:txBody>
          <a:bodyPr>
            <a:normAutofit fontScale="92500" lnSpcReduction="10000"/>
          </a:bodyPr>
          <a:lstStyle/>
          <a:p>
            <a:pPr fontAlgn="base" hangingPunct="0">
              <a:lnSpc>
                <a:spcPct val="150000"/>
              </a:lnSpc>
              <a:buFont typeface="Wingdings" panose="05000000000000000000" pitchFamily="2" charset="2"/>
              <a:buChar char="Ø"/>
            </a:pPr>
            <a:r>
              <a:rPr lang="he-IL" sz="1900" dirty="0">
                <a:solidFill>
                  <a:srgbClr val="002060"/>
                </a:solidFill>
              </a:rPr>
              <a:t>נכון להיום קיימים מעל 155 אזכורים בחוק תכנון ובנייה בקשר להיטל השבחה וכן תיקונים אשר נכנסים לתוקף מעת לעת ולכן חשוב לשים לב כי בבחירת נושא מסוג כזה לביקורת יש להתעדכן בכל בתיקונים והוראות החוק ככל שקיימים ונכנסו לתוקף.</a:t>
            </a:r>
          </a:p>
          <a:p>
            <a:pPr fontAlgn="base" hangingPunct="0">
              <a:lnSpc>
                <a:spcPct val="150000"/>
              </a:lnSpc>
              <a:buFont typeface="Wingdings" panose="05000000000000000000" pitchFamily="2" charset="2"/>
              <a:buChar char="Ø"/>
            </a:pPr>
            <a:r>
              <a:rPr lang="he-IL" sz="1900" dirty="0">
                <a:solidFill>
                  <a:srgbClr val="002060"/>
                </a:solidFill>
              </a:rPr>
              <a:t>הועדה מחויבת להציג בפני החייב את שיעור ההשבחה ואת זכותו של החייב לערעור על השומה.</a:t>
            </a:r>
          </a:p>
          <a:p>
            <a:pPr fontAlgn="base" hangingPunct="0">
              <a:lnSpc>
                <a:spcPct val="150000"/>
              </a:lnSpc>
              <a:buFont typeface="Wingdings" panose="05000000000000000000" pitchFamily="2" charset="2"/>
              <a:buChar char="Ø"/>
            </a:pPr>
            <a:r>
              <a:rPr lang="he-IL" sz="1900" dirty="0">
                <a:solidFill>
                  <a:srgbClr val="002060"/>
                </a:solidFill>
              </a:rPr>
              <a:t>הועדה רשאית לדחות את עריכת שומת ההשבחה עקב אישור תוכנית עד למימוש הזכויות במקרקעין. </a:t>
            </a:r>
          </a:p>
          <a:p>
            <a:pPr fontAlgn="base" hangingPunct="0">
              <a:lnSpc>
                <a:spcPct val="150000"/>
              </a:lnSpc>
              <a:buFont typeface="Wingdings" panose="05000000000000000000" pitchFamily="2" charset="2"/>
              <a:buChar char="Ø"/>
            </a:pPr>
            <a:r>
              <a:rPr lang="he-IL" sz="1900" dirty="0">
                <a:solidFill>
                  <a:srgbClr val="002060"/>
                </a:solidFill>
              </a:rPr>
              <a:t>במקרה כאמור, רשאי בעל המקרקעין לדרוש מהועדה לערוך את השומה בכל עת ועל הועדה לערוך את השומה תוך 90 יום מיום קבלת הדרישה.</a:t>
            </a:r>
          </a:p>
          <a:p>
            <a:pPr marL="0" indent="0" fontAlgn="base" hangingPunct="0">
              <a:lnSpc>
                <a:spcPct val="150000"/>
              </a:lnSpc>
              <a:buNone/>
            </a:pPr>
            <a:endParaRPr lang="he-IL" sz="2200" dirty="0">
              <a:solidFill>
                <a:srgbClr val="002060"/>
              </a:solidFill>
            </a:endParaRPr>
          </a:p>
          <a:p>
            <a:pPr fontAlgn="base" hangingPunct="0">
              <a:lnSpc>
                <a:spcPct val="150000"/>
              </a:lnSpc>
              <a:buFont typeface="Wingdings" panose="05000000000000000000" pitchFamily="2" charset="2"/>
              <a:buChar char="Ø"/>
            </a:pPr>
            <a:endParaRPr lang="he-IL" sz="2000" dirty="0">
              <a:solidFill>
                <a:srgbClr val="002060"/>
              </a:solidFill>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דגשים חשובים</a:t>
            </a:r>
          </a:p>
        </p:txBody>
      </p:sp>
    </p:spTree>
    <p:extLst>
      <p:ext uri="{BB962C8B-B14F-4D97-AF65-F5344CB8AC3E}">
        <p14:creationId xmlns:p14="http://schemas.microsoft.com/office/powerpoint/2010/main" val="20288416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420888"/>
            <a:ext cx="8712967" cy="3816424"/>
          </a:xfrm>
        </p:spPr>
        <p:txBody>
          <a:bodyPr>
            <a:normAutofit/>
          </a:bodyPr>
          <a:lstStyle/>
          <a:p>
            <a:pPr lvl="1" fontAlgn="base" hangingPunct="0">
              <a:lnSpc>
                <a:spcPct val="150000"/>
              </a:lnSpc>
              <a:buFont typeface="Wingdings" panose="05000000000000000000" pitchFamily="2" charset="2"/>
              <a:buChar char="Ø"/>
            </a:pPr>
            <a:r>
              <a:rPr lang="he-IL" sz="2000" dirty="0">
                <a:solidFill>
                  <a:srgbClr val="002060"/>
                </a:solidFill>
              </a:rPr>
              <a:t>ההיטל ישולם לא יאוחר ממועד מימוש הזכות במקרקעין (ניתן לשלם מקדמות לפני שומה).</a:t>
            </a:r>
          </a:p>
          <a:p>
            <a:pPr lvl="1" fontAlgn="base" hangingPunct="0">
              <a:lnSpc>
                <a:spcPct val="150000"/>
              </a:lnSpc>
              <a:buFont typeface="Wingdings" panose="05000000000000000000" pitchFamily="2" charset="2"/>
              <a:buChar char="Ø"/>
            </a:pPr>
            <a:r>
              <a:rPr lang="he-IL" sz="2000" dirty="0">
                <a:solidFill>
                  <a:srgbClr val="002060"/>
                </a:solidFill>
              </a:rPr>
              <a:t>על תשלום ההיטל יחול חוק הרשויות המקומיות – ריבית והפרשי הצמדה על תשלומי חובה.</a:t>
            </a:r>
          </a:p>
          <a:p>
            <a:pPr lvl="1" fontAlgn="base" hangingPunct="0">
              <a:lnSpc>
                <a:spcPct val="150000"/>
              </a:lnSpc>
              <a:buFont typeface="Wingdings" panose="05000000000000000000" pitchFamily="2" charset="2"/>
              <a:buChar char="Ø"/>
            </a:pPr>
            <a:r>
              <a:rPr lang="he-IL" sz="2000" dirty="0">
                <a:solidFill>
                  <a:srgbClr val="002060"/>
                </a:solidFill>
              </a:rPr>
              <a:t>בחוק מפורטים מקרים בהם לא חל היטל השבחה – על המבקר להתעדכן במקרים אלו טרם עריכת ביקורת בנושא.</a:t>
            </a:r>
          </a:p>
        </p:txBody>
      </p:sp>
      <p:sp>
        <p:nvSpPr>
          <p:cNvPr id="3" name="כותרת 2"/>
          <p:cNvSpPr>
            <a:spLocks noGrp="1"/>
          </p:cNvSpPr>
          <p:nvPr>
            <p:ph type="title"/>
          </p:nvPr>
        </p:nvSpPr>
        <p:spPr/>
        <p:txBody>
          <a:bodyPr>
            <a:normAutofit/>
          </a:bodyPr>
          <a:lstStyle/>
          <a:p>
            <a:pPr algn="r"/>
            <a:r>
              <a:rPr lang="he-IL" sz="3600" b="1" dirty="0">
                <a:solidFill>
                  <a:srgbClr val="002060"/>
                </a:solidFill>
              </a:rPr>
              <a:t>דגשים חשובים</a:t>
            </a:r>
          </a:p>
        </p:txBody>
      </p:sp>
    </p:spTree>
    <p:extLst>
      <p:ext uri="{BB962C8B-B14F-4D97-AF65-F5344CB8AC3E}">
        <p14:creationId xmlns:p14="http://schemas.microsoft.com/office/powerpoint/2010/main" val="26562105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564904"/>
            <a:ext cx="8712967" cy="3816424"/>
          </a:xfrm>
        </p:spPr>
        <p:txBody>
          <a:bodyPr>
            <a:normAutofit lnSpcReduction="10000"/>
          </a:bodyPr>
          <a:lstStyle/>
          <a:p>
            <a:pPr fontAlgn="base" hangingPunct="0">
              <a:lnSpc>
                <a:spcPct val="150000"/>
              </a:lnSpc>
              <a:buFont typeface="Wingdings" panose="05000000000000000000" pitchFamily="2" charset="2"/>
              <a:buChar char="Ø"/>
            </a:pPr>
            <a:r>
              <a:rPr lang="he-IL" sz="2000" dirty="0">
                <a:solidFill>
                  <a:srgbClr val="002060"/>
                </a:solidFill>
              </a:rPr>
              <a:t>פוטנציאל להגדלת הכנסות - היטל השבחה הינו מס מוניציפלי, הנגבה ע"י הועדה המקומית (שלא כמו מס הכנסה ו/או מס שבח מקרקעין הנגבה ע"י רשות המיסים).</a:t>
            </a:r>
          </a:p>
          <a:p>
            <a:pPr fontAlgn="base" hangingPunct="0">
              <a:lnSpc>
                <a:spcPct val="150000"/>
              </a:lnSpc>
              <a:buFont typeface="Wingdings" panose="05000000000000000000" pitchFamily="2" charset="2"/>
              <a:buChar char="Ø"/>
            </a:pPr>
            <a:r>
              <a:rPr lang="he-IL" sz="2000" dirty="0">
                <a:solidFill>
                  <a:srgbClr val="002060"/>
                </a:solidFill>
              </a:rPr>
              <a:t>רגישות בכל הקשור לקיומם של אינטרסים מנוגדים שיכולים לחול לעיתים במקרים של ועדות מרחביות לתכנון ובנייה הכוללות מספר מועצות </a:t>
            </a:r>
          </a:p>
          <a:p>
            <a:pPr fontAlgn="base" hangingPunct="0">
              <a:lnSpc>
                <a:spcPct val="150000"/>
              </a:lnSpc>
              <a:buFont typeface="Wingdings" panose="05000000000000000000" pitchFamily="2" charset="2"/>
              <a:buChar char="Ø"/>
            </a:pPr>
            <a:r>
              <a:rPr lang="he-IL" sz="2000" dirty="0">
                <a:solidFill>
                  <a:srgbClr val="002060"/>
                </a:solidFill>
              </a:rPr>
              <a:t>בחינת תהליך המשאבים שמושקעים במיצוי יכולות הגבייה להיטלי השבחה (מרגע הפקת השומה ועד גביית הכספים בפועל)</a:t>
            </a:r>
          </a:p>
          <a:p>
            <a:pPr fontAlgn="base" hangingPunct="0">
              <a:lnSpc>
                <a:spcPct val="150000"/>
              </a:lnSpc>
              <a:buFont typeface="Wingdings" panose="05000000000000000000" pitchFamily="2" charset="2"/>
              <a:buChar char="Ø"/>
            </a:pPr>
            <a:r>
              <a:rPr lang="he-IL" sz="2000" dirty="0">
                <a:solidFill>
                  <a:srgbClr val="002060"/>
                </a:solidFill>
              </a:rPr>
              <a:t>עיתוי הגבייה וההשפעה על זקיפת הכנסות לפי שנים</a:t>
            </a:r>
          </a:p>
          <a:p>
            <a:pPr fontAlgn="base" hangingPunct="0">
              <a:lnSpc>
                <a:spcPct val="150000"/>
              </a:lnSpc>
              <a:buFont typeface="Wingdings" panose="05000000000000000000" pitchFamily="2" charset="2"/>
              <a:buChar char="Ø"/>
            </a:pPr>
            <a:r>
              <a:rPr lang="he-IL" sz="2000" dirty="0">
                <a:solidFill>
                  <a:srgbClr val="002060"/>
                </a:solidFill>
              </a:rPr>
              <a:t>בחינת עמידה בהוראות החוק</a:t>
            </a:r>
          </a:p>
          <a:p>
            <a:pPr algn="just" fontAlgn="base" hangingPunct="0">
              <a:buFont typeface="Wingdings" panose="05000000000000000000" pitchFamily="2" charset="2"/>
              <a:buChar char="v"/>
            </a:pPr>
            <a:endParaRPr lang="he-IL" sz="73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a:xfrm>
            <a:off x="755576" y="338328"/>
            <a:ext cx="8229600" cy="1252728"/>
          </a:xfrm>
        </p:spPr>
        <p:txBody>
          <a:bodyPr>
            <a:normAutofit/>
          </a:bodyPr>
          <a:lstStyle/>
          <a:p>
            <a:pPr algn="r"/>
            <a:r>
              <a:rPr lang="he-IL" sz="3200" b="1" dirty="0">
                <a:solidFill>
                  <a:srgbClr val="002060"/>
                </a:solidFill>
              </a:rPr>
              <a:t>השיקולים בבסיס עריכת ביקורת בנושא</a:t>
            </a:r>
          </a:p>
        </p:txBody>
      </p:sp>
    </p:spTree>
    <p:extLst>
      <p:ext uri="{BB962C8B-B14F-4D97-AF65-F5344CB8AC3E}">
        <p14:creationId xmlns:p14="http://schemas.microsoft.com/office/powerpoint/2010/main" val="4241426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1" y="2564904"/>
            <a:ext cx="8496944" cy="3816424"/>
          </a:xfrm>
        </p:spPr>
        <p:txBody>
          <a:bodyPr>
            <a:normAutofit/>
          </a:bodyPr>
          <a:lstStyle/>
          <a:p>
            <a:pPr fontAlgn="base" hangingPunct="0">
              <a:lnSpc>
                <a:spcPct val="170000"/>
              </a:lnSpc>
              <a:buFont typeface="Wingdings" panose="05000000000000000000" pitchFamily="2" charset="2"/>
              <a:buChar char="Ø"/>
            </a:pPr>
            <a:r>
              <a:rPr lang="he-IL" sz="2000" b="1" dirty="0">
                <a:solidFill>
                  <a:srgbClr val="002060"/>
                </a:solidFill>
              </a:rPr>
              <a:t>טרם עריכת הביקורת וטרם קביעת פגישות עם הגורמים המבוקרים:</a:t>
            </a:r>
            <a:endParaRPr lang="he-IL" sz="2000" dirty="0">
              <a:solidFill>
                <a:srgbClr val="002060"/>
              </a:solidFill>
            </a:endParaRPr>
          </a:p>
          <a:p>
            <a:pPr lvl="1" fontAlgn="base" hangingPunct="0">
              <a:lnSpc>
                <a:spcPct val="170000"/>
              </a:lnSpc>
              <a:buFont typeface="Wingdings" panose="05000000000000000000" pitchFamily="2" charset="2"/>
              <a:buChar char="Ø"/>
            </a:pPr>
            <a:r>
              <a:rPr lang="he-IL" sz="2000" dirty="0">
                <a:solidFill>
                  <a:srgbClr val="002060"/>
                </a:solidFill>
              </a:rPr>
              <a:t>יש לקרוא את סעיף 196א' לחוק התכנון והבנייה ואת התוספת השלישית לחוק</a:t>
            </a:r>
          </a:p>
          <a:p>
            <a:pPr lvl="1" fontAlgn="base" hangingPunct="0">
              <a:lnSpc>
                <a:spcPct val="170000"/>
              </a:lnSpc>
              <a:buFont typeface="Wingdings" panose="05000000000000000000" pitchFamily="2" charset="2"/>
              <a:buChar char="Ø"/>
            </a:pPr>
            <a:r>
              <a:rPr lang="he-IL" sz="2000" dirty="0">
                <a:solidFill>
                  <a:srgbClr val="002060"/>
                </a:solidFill>
              </a:rPr>
              <a:t>יש להכיר את המקרים בהם חלה חובה לבחינת חבות בהיטל השבחה</a:t>
            </a:r>
          </a:p>
          <a:p>
            <a:pPr lvl="1" fontAlgn="base" hangingPunct="0">
              <a:lnSpc>
                <a:spcPct val="170000"/>
              </a:lnSpc>
              <a:buFont typeface="Wingdings" panose="05000000000000000000" pitchFamily="2" charset="2"/>
              <a:buChar char="Ø"/>
            </a:pPr>
            <a:r>
              <a:rPr lang="he-IL" sz="2000" dirty="0">
                <a:solidFill>
                  <a:srgbClr val="002060"/>
                </a:solidFill>
              </a:rPr>
              <a:t>יש להכיר את תהליך העבודה הנדרש לצורך בחינת החבות וקביעת גובה החבות.</a:t>
            </a: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31200693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1" y="2564904"/>
            <a:ext cx="8496944" cy="3816424"/>
          </a:xfrm>
        </p:spPr>
        <p:txBody>
          <a:bodyPr>
            <a:normAutofit fontScale="85000" lnSpcReduction="10000"/>
          </a:bodyPr>
          <a:lstStyle/>
          <a:p>
            <a:pPr fontAlgn="base" hangingPunct="0">
              <a:lnSpc>
                <a:spcPct val="170000"/>
              </a:lnSpc>
              <a:buFont typeface="Wingdings" panose="05000000000000000000" pitchFamily="2" charset="2"/>
              <a:buChar char="Ø"/>
            </a:pPr>
            <a:r>
              <a:rPr lang="he-IL" b="1" dirty="0">
                <a:solidFill>
                  <a:srgbClr val="002060"/>
                </a:solidFill>
              </a:rPr>
              <a:t>ביצוע הביקורת</a:t>
            </a:r>
            <a:r>
              <a:rPr lang="he-IL" dirty="0">
                <a:solidFill>
                  <a:srgbClr val="002060"/>
                </a:solidFill>
              </a:rPr>
              <a:t>:</a:t>
            </a:r>
          </a:p>
          <a:p>
            <a:pPr lvl="1" fontAlgn="base" hangingPunct="0">
              <a:lnSpc>
                <a:spcPct val="170000"/>
              </a:lnSpc>
              <a:buFont typeface="Wingdings" panose="05000000000000000000" pitchFamily="2" charset="2"/>
              <a:buChar char="Ø"/>
            </a:pPr>
            <a:r>
              <a:rPr lang="he-IL" sz="2400" dirty="0">
                <a:solidFill>
                  <a:srgbClr val="002060"/>
                </a:solidFill>
              </a:rPr>
              <a:t>יש לקיים פגישות עם הגורמים האחראיים על טיפול בתהליך בעירייה/בוועדה בין היתר יש להיפגש עם: הגורם האחראי להפקת אישורים לטאבו, הגורם האחראי על העברת החומרים לשמאי, הגורם האחראי לגביית כספים והפקת אישורי תשלום. כמו כן יש להיפגש עם השמאי</a:t>
            </a:r>
          </a:p>
          <a:p>
            <a:pPr lvl="1" fontAlgn="base" hangingPunct="0">
              <a:lnSpc>
                <a:spcPct val="170000"/>
              </a:lnSpc>
              <a:buFont typeface="Wingdings" panose="05000000000000000000" pitchFamily="2" charset="2"/>
              <a:buChar char="Ø"/>
            </a:pPr>
            <a:r>
              <a:rPr lang="he-IL" sz="2400" dirty="0">
                <a:solidFill>
                  <a:srgbClr val="002060"/>
                </a:solidFill>
              </a:rPr>
              <a:t>יש לבחון קיומם ויישומם של נהלי עבודה בנושא השבחה והפקת אישורים לטאבו.</a:t>
            </a: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34037745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420888"/>
            <a:ext cx="8640959" cy="3816424"/>
          </a:xfrm>
        </p:spPr>
        <p:txBody>
          <a:bodyPr>
            <a:normAutofit fontScale="25000" lnSpcReduction="20000"/>
          </a:bodyPr>
          <a:lstStyle/>
          <a:p>
            <a:pPr fontAlgn="base" hangingPunct="0">
              <a:lnSpc>
                <a:spcPct val="170000"/>
              </a:lnSpc>
              <a:buFont typeface="Wingdings" panose="05000000000000000000" pitchFamily="2" charset="2"/>
              <a:buChar char="Ø"/>
            </a:pPr>
            <a:r>
              <a:rPr lang="he-IL" sz="8000" b="1" dirty="0">
                <a:solidFill>
                  <a:srgbClr val="002060"/>
                </a:solidFill>
              </a:rPr>
              <a:t>ביצוע הביקורת</a:t>
            </a:r>
            <a:r>
              <a:rPr lang="he-IL" sz="8000" dirty="0">
                <a:solidFill>
                  <a:srgbClr val="002060"/>
                </a:solidFill>
              </a:rPr>
              <a:t>:</a:t>
            </a:r>
          </a:p>
          <a:p>
            <a:pPr lvl="1" fontAlgn="base" hangingPunct="0">
              <a:lnSpc>
                <a:spcPct val="170000"/>
              </a:lnSpc>
              <a:buFont typeface="Wingdings" panose="05000000000000000000" pitchFamily="2" charset="2"/>
              <a:buChar char="Ø"/>
            </a:pPr>
            <a:r>
              <a:rPr lang="he-IL" sz="8000" dirty="0">
                <a:solidFill>
                  <a:srgbClr val="002060"/>
                </a:solidFill>
              </a:rPr>
              <a:t>המערכות השכיחות לניהול מידע ונתונים הינן קומפלוט ובר טכנולוגיות,              יש לבחון מדרג הרשאות במערכת, בדגש על הגורמים בעלי ההרשאה להפקת שוברים לתשלום ובעלי הרשאה לעדכון תשלום במערכת.</a:t>
            </a:r>
          </a:p>
          <a:p>
            <a:pPr lvl="1" fontAlgn="base" hangingPunct="0">
              <a:lnSpc>
                <a:spcPct val="170000"/>
              </a:lnSpc>
              <a:buFont typeface="Wingdings" panose="05000000000000000000" pitchFamily="2" charset="2"/>
              <a:buChar char="Ø"/>
            </a:pPr>
            <a:r>
              <a:rPr lang="he-IL" sz="8000" dirty="0">
                <a:solidFill>
                  <a:srgbClr val="002060"/>
                </a:solidFill>
              </a:rPr>
              <a:t>יש להפיק דוחות מערכת ולבחון את המידע הכלול בהם: בקשות לאישורים לטאבו, כמות מקרים שנשלחו לבחינת השמאי, כמות השומות שחושבו, כמות שוברים שהופקו לגבייה, כמות שומות ששולמו, היתרי בנייה שהופקו לבקשות הכוללות הקלה/שימוש חורג, מרים בהם קיימת שומה פתוחה לתקופה העולה על שנה ועוד.</a:t>
            </a: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41968374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251520" y="2420888"/>
            <a:ext cx="8640959" cy="3816424"/>
          </a:xfrm>
        </p:spPr>
        <p:txBody>
          <a:bodyPr>
            <a:normAutofit lnSpcReduction="10000"/>
          </a:bodyPr>
          <a:lstStyle/>
          <a:p>
            <a:pPr fontAlgn="base" hangingPunct="0">
              <a:lnSpc>
                <a:spcPct val="170000"/>
              </a:lnSpc>
              <a:buFont typeface="Wingdings" panose="05000000000000000000" pitchFamily="2" charset="2"/>
              <a:buChar char="Ø"/>
            </a:pPr>
            <a:r>
              <a:rPr lang="he-IL" sz="2000" b="1" dirty="0">
                <a:solidFill>
                  <a:srgbClr val="002060"/>
                </a:solidFill>
              </a:rPr>
              <a:t>ביצוע הביקורת</a:t>
            </a:r>
            <a:r>
              <a:rPr lang="he-IL" sz="2000" dirty="0">
                <a:solidFill>
                  <a:srgbClr val="002060"/>
                </a:solidFill>
              </a:rPr>
              <a:t>:</a:t>
            </a:r>
          </a:p>
          <a:p>
            <a:pPr lvl="1" fontAlgn="base" hangingPunct="0">
              <a:lnSpc>
                <a:spcPct val="170000"/>
              </a:lnSpc>
              <a:buFont typeface="Wingdings" panose="05000000000000000000" pitchFamily="2" charset="2"/>
              <a:buChar char="Ø"/>
            </a:pPr>
            <a:r>
              <a:rPr lang="he-IL" sz="2000" dirty="0">
                <a:solidFill>
                  <a:srgbClr val="002060"/>
                </a:solidFill>
              </a:rPr>
              <a:t>יש לבחור מדגם המבוסס על מגוון מקרים בהם נדרש חיוב בהיטל השבחה. </a:t>
            </a:r>
          </a:p>
          <a:p>
            <a:pPr lvl="1" fontAlgn="base" hangingPunct="0">
              <a:lnSpc>
                <a:spcPct val="170000"/>
              </a:lnSpc>
              <a:buFont typeface="Wingdings" panose="05000000000000000000" pitchFamily="2" charset="2"/>
              <a:buChar char="Ø"/>
            </a:pPr>
            <a:r>
              <a:rPr lang="he-IL" sz="2000" dirty="0">
                <a:solidFill>
                  <a:srgbClr val="002060"/>
                </a:solidFill>
              </a:rPr>
              <a:t>מומלץ לבחון האם קיימים מקרים בהם קיימים מספר היתרי בניה שהופקו לנכס או שהנכס עבר מספר רוכשים  ובהתאם לבחון האם עבור כל בקשה להיתר/מכירה, נבחנה חבות להיטל השבחה.</a:t>
            </a:r>
          </a:p>
          <a:p>
            <a:pPr lvl="1" fontAlgn="base" hangingPunct="0">
              <a:lnSpc>
                <a:spcPct val="170000"/>
              </a:lnSpc>
              <a:buFont typeface="Wingdings" panose="05000000000000000000" pitchFamily="2" charset="2"/>
              <a:buChar char="Ø"/>
            </a:pPr>
            <a:r>
              <a:rPr lang="he-IL" sz="2000" dirty="0">
                <a:solidFill>
                  <a:srgbClr val="002060"/>
                </a:solidFill>
              </a:rPr>
              <a:t>יש לקבל את רשימת תיוג והמסמכים המבססים בתהליך האישורים והמסמכים הנדרשים לחישוב וגביית היטל ההשבחה.</a:t>
            </a:r>
          </a:p>
          <a:p>
            <a:pPr marL="301943" lvl="1" indent="0" fontAlgn="base" hangingPunct="0">
              <a:lnSpc>
                <a:spcPct val="170000"/>
              </a:lnSpc>
              <a:buNone/>
            </a:pPr>
            <a:endParaRPr lang="he-IL" sz="2000" dirty="0">
              <a:solidFill>
                <a:srgbClr val="002060"/>
              </a:solidFill>
            </a:endParaRPr>
          </a:p>
          <a:p>
            <a:pPr lvl="1" fontAlgn="base" hangingPunct="0">
              <a:lnSpc>
                <a:spcPct val="170000"/>
              </a:lnSpc>
              <a:buFont typeface="Wingdings" panose="05000000000000000000" pitchFamily="2" charset="2"/>
              <a:buChar char="Ø"/>
            </a:pPr>
            <a:endParaRPr lang="he-IL" sz="2000" dirty="0">
              <a:solidFill>
                <a:srgbClr val="002060"/>
              </a:solidFill>
            </a:endParaRPr>
          </a:p>
          <a:p>
            <a:endParaRPr lang="he-IL" b="1" dirty="0">
              <a:solidFill>
                <a:srgbClr val="002060"/>
              </a:solidFill>
              <a:latin typeface="Calibri" panose="020F0502020204030204" pitchFamily="34" charset="0"/>
            </a:endParaRPr>
          </a:p>
        </p:txBody>
      </p:sp>
      <p:sp>
        <p:nvSpPr>
          <p:cNvPr id="3" name="כותרת 2"/>
          <p:cNvSpPr>
            <a:spLocks noGrp="1"/>
          </p:cNvSpPr>
          <p:nvPr>
            <p:ph type="title"/>
          </p:nvPr>
        </p:nvSpPr>
        <p:spPr/>
        <p:txBody>
          <a:bodyPr>
            <a:normAutofit/>
          </a:bodyPr>
          <a:lstStyle/>
          <a:p>
            <a:pPr algn="r"/>
            <a:r>
              <a:rPr lang="he-IL" sz="3600" b="1" dirty="0">
                <a:solidFill>
                  <a:srgbClr val="002060"/>
                </a:solidFill>
              </a:rPr>
              <a:t>תוכנית ביקורת  - מדריך למבקר </a:t>
            </a:r>
          </a:p>
        </p:txBody>
      </p:sp>
    </p:spTree>
    <p:extLst>
      <p:ext uri="{BB962C8B-B14F-4D97-AF65-F5344CB8AC3E}">
        <p14:creationId xmlns:p14="http://schemas.microsoft.com/office/powerpoint/2010/main" val="11714848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צורת גל">
  <a:themeElements>
    <a:clrScheme name="חציון">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צורת גל">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צורת גל">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12003</TotalTime>
  <Words>1242</Words>
  <Application>Microsoft Office PowerPoint</Application>
  <PresentationFormat>‫הצגה על המסך (4:3)</PresentationFormat>
  <Paragraphs>127</Paragraphs>
  <Slides>20</Slides>
  <Notes>2</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20</vt:i4>
      </vt:variant>
    </vt:vector>
  </HeadingPairs>
  <TitlesOfParts>
    <vt:vector size="25" baseType="lpstr">
      <vt:lpstr>Calibri</vt:lpstr>
      <vt:lpstr>Candara</vt:lpstr>
      <vt:lpstr>Symbol</vt:lpstr>
      <vt:lpstr>Wingdings</vt:lpstr>
      <vt:lpstr>צורת גל</vt:lpstr>
      <vt:lpstr>היטלי השבחה בראי הביקורת  - דגשים לביקורת ודוגמאות מהשטח </vt:lpstr>
      <vt:lpstr>על מה נדבר:</vt:lpstr>
      <vt:lpstr>דגשים חשובים</vt:lpstr>
      <vt:lpstr>דגשים חשובים</vt:lpstr>
      <vt:lpstr>השיקולים בבסיס עריכת ביקורת בנושא</vt:lpstr>
      <vt:lpstr>תוכנית ביקורת  - מדריך למבקר </vt:lpstr>
      <vt:lpstr>תוכנית ביקורת  - מדריך למבקר </vt:lpstr>
      <vt:lpstr>תוכנית ביקורת  - מדריך למבקר </vt:lpstr>
      <vt:lpstr>תוכנית ביקורת  - מדריך למבקר </vt:lpstr>
      <vt:lpstr>תוכנית ביקורת  - מדריך למבקר </vt:lpstr>
      <vt:lpstr>תוכנית ביקורת  - מדריך למבקר </vt:lpstr>
      <vt:lpstr>תוכנית ביקורת  - מדריך למבקר </vt:lpstr>
      <vt:lpstr>תוכנית ביקורת  - מדריך למבקר </vt:lpstr>
      <vt:lpstr>ארגז הכלים העומד לרשות המבקר </vt:lpstr>
      <vt:lpstr>ארגז הכלים העומד לרשות המבקר </vt:lpstr>
      <vt:lpstr>דוגמאות מהשטח</vt:lpstr>
      <vt:lpstr>דוגמאות מהשטח</vt:lpstr>
      <vt:lpstr>דוגמאות מהשטח</vt:lpstr>
      <vt:lpstr>היטלי השבחה </vt:lpstr>
      <vt:lpstr>תודה רבה  רו"ח מאיה ברבר </vt:lpstr>
    </vt:vector>
  </TitlesOfParts>
  <Company>Maccabi HealthCare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Benshitr_a</dc:creator>
  <cp:lastModifiedBy>מאיה  ברבר</cp:lastModifiedBy>
  <cp:revision>429</cp:revision>
  <dcterms:created xsi:type="dcterms:W3CDTF">2018-06-04T09:10:19Z</dcterms:created>
  <dcterms:modified xsi:type="dcterms:W3CDTF">2025-04-23T07:55:19Z</dcterms:modified>
</cp:coreProperties>
</file>